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4" r:id="rId9"/>
    <p:sldId id="275" r:id="rId10"/>
    <p:sldId id="276" r:id="rId11"/>
    <p:sldId id="269" r:id="rId12"/>
    <p:sldId id="268" r:id="rId13"/>
    <p:sldId id="267" r:id="rId14"/>
    <p:sldId id="272" r:id="rId15"/>
    <p:sldId id="271" r:id="rId16"/>
    <p:sldId id="273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Univer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Univer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Univer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Univer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Univer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Univer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Univer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Univer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Univer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CACD"/>
          </a:solidFill>
        </a:fill>
      </a:tcStyle>
    </a:wholeTbl>
    <a:band2H>
      <a:tcTxStyle/>
      <a:tcStyle>
        <a:tcBdr/>
        <a:fill>
          <a:solidFill>
            <a:srgbClr val="F8E6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BDD"/>
          </a:solidFill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5F6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CF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1"/>
    <p:restoredTop sz="94694"/>
  </p:normalViewPr>
  <p:slideViewPr>
    <p:cSldViewPr snapToGrid="0">
      <p:cViewPr varScale="1">
        <p:scale>
          <a:sx n="117" d="100"/>
          <a:sy n="117" d="100"/>
        </p:scale>
        <p:origin x="344" y="168"/>
      </p:cViewPr>
      <p:guideLst>
        <p:guide orient="horz" pos="1389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Univers"/>
      </a:defRPr>
    </a:lvl1pPr>
    <a:lvl2pPr indent="228600" latinLnBrk="0">
      <a:defRPr sz="1200">
        <a:latin typeface="+mj-lt"/>
        <a:ea typeface="+mj-ea"/>
        <a:cs typeface="+mj-cs"/>
        <a:sym typeface="Univers"/>
      </a:defRPr>
    </a:lvl2pPr>
    <a:lvl3pPr indent="457200" latinLnBrk="0">
      <a:defRPr sz="1200">
        <a:latin typeface="+mj-lt"/>
        <a:ea typeface="+mj-ea"/>
        <a:cs typeface="+mj-cs"/>
        <a:sym typeface="Univers"/>
      </a:defRPr>
    </a:lvl3pPr>
    <a:lvl4pPr indent="685800" latinLnBrk="0">
      <a:defRPr sz="1200">
        <a:latin typeface="+mj-lt"/>
        <a:ea typeface="+mj-ea"/>
        <a:cs typeface="+mj-cs"/>
        <a:sym typeface="Univers"/>
      </a:defRPr>
    </a:lvl4pPr>
    <a:lvl5pPr indent="914400" latinLnBrk="0">
      <a:defRPr sz="1200">
        <a:latin typeface="+mj-lt"/>
        <a:ea typeface="+mj-ea"/>
        <a:cs typeface="+mj-cs"/>
        <a:sym typeface="Univers"/>
      </a:defRPr>
    </a:lvl5pPr>
    <a:lvl6pPr indent="1143000" latinLnBrk="0">
      <a:defRPr sz="1200">
        <a:latin typeface="+mj-lt"/>
        <a:ea typeface="+mj-ea"/>
        <a:cs typeface="+mj-cs"/>
        <a:sym typeface="Univers"/>
      </a:defRPr>
    </a:lvl6pPr>
    <a:lvl7pPr indent="1371600" latinLnBrk="0">
      <a:defRPr sz="1200">
        <a:latin typeface="+mj-lt"/>
        <a:ea typeface="+mj-ea"/>
        <a:cs typeface="+mj-cs"/>
        <a:sym typeface="Univers"/>
      </a:defRPr>
    </a:lvl7pPr>
    <a:lvl8pPr indent="1600200" latinLnBrk="0">
      <a:defRPr sz="1200">
        <a:latin typeface="+mj-lt"/>
        <a:ea typeface="+mj-ea"/>
        <a:cs typeface="+mj-cs"/>
        <a:sym typeface="Univers"/>
      </a:defRPr>
    </a:lvl8pPr>
    <a:lvl9pPr indent="1828800" latinLnBrk="0">
      <a:defRPr sz="1200">
        <a:latin typeface="+mj-lt"/>
        <a:ea typeface="+mj-ea"/>
        <a:cs typeface="+mj-cs"/>
        <a:sym typeface="Univer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03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OPM</a:t>
            </a:r>
          </a:p>
          <a:p>
            <a:r>
              <a:rPr lang="de-DE" dirty="0"/>
              <a:t>RDM</a:t>
            </a:r>
          </a:p>
          <a:p>
            <a:r>
              <a:rPr lang="de-DE" dirty="0"/>
              <a:t>TIGW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06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LMHP</a:t>
            </a:r>
          </a:p>
          <a:p>
            <a:r>
              <a:rPr lang="de-DE" dirty="0" err="1"/>
              <a:t>Ord.M</a:t>
            </a:r>
            <a:endParaRPr lang="de-DE" dirty="0"/>
          </a:p>
          <a:p>
            <a:r>
              <a:rPr lang="de-DE" dirty="0"/>
              <a:t>+</a:t>
            </a:r>
          </a:p>
          <a:p>
            <a:r>
              <a:rPr lang="de-DE" dirty="0"/>
              <a:t>BPHP</a:t>
            </a:r>
          </a:p>
        </p:txBody>
      </p:sp>
    </p:spTree>
    <p:extLst>
      <p:ext uri="{BB962C8B-B14F-4D97-AF65-F5344CB8AC3E}">
        <p14:creationId xmlns:p14="http://schemas.microsoft.com/office/powerpoint/2010/main" val="268180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 mit blauem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134" name="Rechteck 10"/>
          <p:cNvSpPr/>
          <p:nvPr/>
        </p:nvSpPr>
        <p:spPr>
          <a:xfrm>
            <a:off x="-5320" y="1196751"/>
            <a:ext cx="2068872" cy="4959575"/>
          </a:xfrm>
          <a:prstGeom prst="rect">
            <a:avLst/>
          </a:prstGeom>
          <a:solidFill>
            <a:srgbClr val="DAE5E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351615" y="2206513"/>
            <a:ext cx="4560001" cy="37934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6" name="Titeltext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80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1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38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1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14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740830" y="2206513"/>
            <a:ext cx="8235952" cy="3786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xfrm>
            <a:off x="740832" y="1196750"/>
            <a:ext cx="9101308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14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5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9264650" y="2205039"/>
            <a:ext cx="2525184" cy="37877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151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e mit 1 Bild rec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160" name="Rechteck 10"/>
          <p:cNvSpPr/>
          <p:nvPr/>
        </p:nvSpPr>
        <p:spPr>
          <a:xfrm>
            <a:off x="-5320" y="1196751"/>
            <a:ext cx="2068872" cy="4959575"/>
          </a:xfrm>
          <a:prstGeom prst="rect">
            <a:avLst/>
          </a:prstGeom>
          <a:solidFill>
            <a:srgbClr val="DAE5E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Bildplatzhalter 2"/>
          <p:cNvSpPr>
            <a:spLocks noGrp="1"/>
          </p:cNvSpPr>
          <p:nvPr>
            <p:ph type="pic" sz="quarter" idx="21"/>
          </p:nvPr>
        </p:nvSpPr>
        <p:spPr>
          <a:xfrm>
            <a:off x="9264650" y="2205039"/>
            <a:ext cx="2525184" cy="37877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2" name="Titeltext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80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16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351616" y="2206513"/>
            <a:ext cx="6625168" cy="37862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64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240340" y="1965325"/>
            <a:ext cx="1727201" cy="402749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6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66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2 Bilder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17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740830" y="2206513"/>
            <a:ext cx="8235952" cy="3786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6" name="Titeltext"/>
          <p:cNvSpPr txBox="1">
            <a:spLocks noGrp="1"/>
          </p:cNvSpPr>
          <p:nvPr>
            <p:ph type="title"/>
          </p:nvPr>
        </p:nvSpPr>
        <p:spPr>
          <a:xfrm>
            <a:off x="740832" y="1196750"/>
            <a:ext cx="9101308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17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78" name="Bildplatzhalter 2"/>
          <p:cNvSpPr>
            <a:spLocks noGrp="1"/>
          </p:cNvSpPr>
          <p:nvPr>
            <p:ph type="pic" sz="quarter" idx="21"/>
          </p:nvPr>
        </p:nvSpPr>
        <p:spPr>
          <a:xfrm>
            <a:off x="9264650" y="2205038"/>
            <a:ext cx="2525184" cy="189576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9" name="Bildplatzhalter 2"/>
          <p:cNvSpPr>
            <a:spLocks noGrp="1"/>
          </p:cNvSpPr>
          <p:nvPr>
            <p:ph type="pic" sz="quarter" idx="22"/>
          </p:nvPr>
        </p:nvSpPr>
        <p:spPr>
          <a:xfrm>
            <a:off x="9264650" y="4273644"/>
            <a:ext cx="2525184" cy="18703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180" name="Grafik 12" descr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e mit 2 Bilder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189" name="Rechteck 10"/>
          <p:cNvSpPr/>
          <p:nvPr/>
        </p:nvSpPr>
        <p:spPr>
          <a:xfrm>
            <a:off x="-5320" y="1196751"/>
            <a:ext cx="2068872" cy="4959575"/>
          </a:xfrm>
          <a:prstGeom prst="rect">
            <a:avLst/>
          </a:prstGeom>
          <a:solidFill>
            <a:srgbClr val="DAE5E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9264650" y="2205038"/>
            <a:ext cx="2525184" cy="189576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9264650" y="4273644"/>
            <a:ext cx="2525184" cy="18703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2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351616" y="2206513"/>
            <a:ext cx="6625168" cy="3786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240340" y="1965325"/>
            <a:ext cx="1727201" cy="402748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94" name="Titeltext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80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19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96" name="Grafik 11" descr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3 Bilder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20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740830" y="2206513"/>
            <a:ext cx="8235952" cy="3786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06" name="Titeltext"/>
          <p:cNvSpPr txBox="1">
            <a:spLocks noGrp="1"/>
          </p:cNvSpPr>
          <p:nvPr>
            <p:ph type="title"/>
          </p:nvPr>
        </p:nvSpPr>
        <p:spPr>
          <a:xfrm>
            <a:off x="740832" y="1196750"/>
            <a:ext cx="9101308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20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08" name="Bildplatzhalter 2"/>
          <p:cNvSpPr>
            <a:spLocks noGrp="1"/>
          </p:cNvSpPr>
          <p:nvPr>
            <p:ph type="pic" sz="quarter" idx="21"/>
          </p:nvPr>
        </p:nvSpPr>
        <p:spPr>
          <a:xfrm>
            <a:off x="9264650" y="2205038"/>
            <a:ext cx="2525184" cy="12684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09" name="Bildplatzhalter 2"/>
          <p:cNvSpPr>
            <a:spLocks noGrp="1"/>
          </p:cNvSpPr>
          <p:nvPr>
            <p:ph type="pic" sz="quarter" idx="22"/>
          </p:nvPr>
        </p:nvSpPr>
        <p:spPr>
          <a:xfrm>
            <a:off x="9264650" y="3548319"/>
            <a:ext cx="2525184" cy="12684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0" name="Bildplatzhalter 2"/>
          <p:cNvSpPr>
            <a:spLocks noGrp="1"/>
          </p:cNvSpPr>
          <p:nvPr>
            <p:ph type="pic" sz="quarter" idx="23"/>
          </p:nvPr>
        </p:nvSpPr>
        <p:spPr>
          <a:xfrm>
            <a:off x="9264650" y="4877436"/>
            <a:ext cx="2525184" cy="12684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211" name="Grafik 11" descr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e mit 3 Bilder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220" name="Rechteck 11"/>
          <p:cNvSpPr/>
          <p:nvPr/>
        </p:nvSpPr>
        <p:spPr>
          <a:xfrm>
            <a:off x="-5320" y="1196751"/>
            <a:ext cx="2068872" cy="4959575"/>
          </a:xfrm>
          <a:prstGeom prst="rect">
            <a:avLst/>
          </a:prstGeom>
          <a:solidFill>
            <a:srgbClr val="DAE5E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" name="Bildplatzhalter 2"/>
          <p:cNvSpPr>
            <a:spLocks noGrp="1"/>
          </p:cNvSpPr>
          <p:nvPr>
            <p:ph type="pic" sz="quarter" idx="21"/>
          </p:nvPr>
        </p:nvSpPr>
        <p:spPr>
          <a:xfrm>
            <a:off x="9264650" y="2205038"/>
            <a:ext cx="2525184" cy="12684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22" name="Bildplatzhalter 2"/>
          <p:cNvSpPr>
            <a:spLocks noGrp="1"/>
          </p:cNvSpPr>
          <p:nvPr>
            <p:ph type="pic" sz="quarter" idx="22"/>
          </p:nvPr>
        </p:nvSpPr>
        <p:spPr>
          <a:xfrm>
            <a:off x="9264650" y="3548319"/>
            <a:ext cx="2525184" cy="12684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23" name="Bildplatzhalter 2"/>
          <p:cNvSpPr>
            <a:spLocks noGrp="1"/>
          </p:cNvSpPr>
          <p:nvPr>
            <p:ph type="pic" sz="quarter" idx="23"/>
          </p:nvPr>
        </p:nvSpPr>
        <p:spPr>
          <a:xfrm>
            <a:off x="9264650" y="4877436"/>
            <a:ext cx="2525184" cy="12684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24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351616" y="2206513"/>
            <a:ext cx="6625168" cy="3786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5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240340" y="1965325"/>
            <a:ext cx="1727201" cy="40274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26" name="Titeltext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80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22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228" name="Grafik 12" descr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44" y="3336"/>
            <a:ext cx="12208055" cy="6863859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719667" y="4331515"/>
            <a:ext cx="6000752" cy="235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1400" b="1">
                <a:solidFill>
                  <a:srgbClr val="FFFFFF"/>
                </a:solidFill>
              </a:defRPr>
            </a:lvl1pPr>
            <a:lvl2pPr marL="0" indent="179999">
              <a:buClrTx/>
              <a:buSzTx/>
              <a:buNone/>
              <a:defRPr sz="1400" b="1">
                <a:solidFill>
                  <a:srgbClr val="FFFFFF"/>
                </a:solidFill>
              </a:defRPr>
            </a:lvl2pPr>
            <a:lvl3pPr marL="0" indent="359999">
              <a:buClrTx/>
              <a:buSzTx/>
              <a:buNone/>
              <a:defRPr sz="1400" b="1">
                <a:solidFill>
                  <a:srgbClr val="FFFFFF"/>
                </a:solidFill>
              </a:defRPr>
            </a:lvl3pPr>
            <a:lvl4pPr marL="0" indent="539999">
              <a:buClrTx/>
              <a:buSzTx/>
              <a:buNone/>
              <a:defRPr sz="1400" b="1">
                <a:solidFill>
                  <a:srgbClr val="FFFFFF"/>
                </a:solidFill>
              </a:defRPr>
            </a:lvl4pPr>
            <a:lvl5pPr marL="0" indent="719999">
              <a:buClrTx/>
              <a:buSzTx/>
              <a:buNone/>
              <a:defRPr sz="1400" b="1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7" name="Gerade Verbindung 8"/>
          <p:cNvSpPr/>
          <p:nvPr/>
        </p:nvSpPr>
        <p:spPr>
          <a:xfrm>
            <a:off x="-21932" y="692695"/>
            <a:ext cx="10438414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" name="Textfeld 12"/>
          <p:cNvSpPr txBox="1"/>
          <p:nvPr/>
        </p:nvSpPr>
        <p:spPr>
          <a:xfrm>
            <a:off x="7378432" y="692697"/>
            <a:ext cx="314384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 b="1"/>
            </a:lvl1pPr>
          </a:lstStyle>
          <a:p>
            <a:r>
              <a:t>Universität für Weiterbildung Krems</a:t>
            </a:r>
          </a:p>
        </p:txBody>
      </p:sp>
      <p:pic>
        <p:nvPicPr>
          <p:cNvPr id="239" name="Grafik 9" descr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519" y="224735"/>
            <a:ext cx="998996" cy="1009144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erade Verbindung 8"/>
          <p:cNvSpPr/>
          <p:nvPr/>
        </p:nvSpPr>
        <p:spPr>
          <a:xfrm>
            <a:off x="-21932" y="692695"/>
            <a:ext cx="10438414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Textfeld 9"/>
          <p:cNvSpPr txBox="1"/>
          <p:nvPr/>
        </p:nvSpPr>
        <p:spPr>
          <a:xfrm>
            <a:off x="7378431" y="692695"/>
            <a:ext cx="314384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26" name="Titeltext"/>
          <p:cNvSpPr txBox="1">
            <a:spLocks noGrp="1"/>
          </p:cNvSpPr>
          <p:nvPr>
            <p:ph type="title"/>
          </p:nvPr>
        </p:nvSpPr>
        <p:spPr>
          <a:xfrm>
            <a:off x="911424" y="4112771"/>
            <a:ext cx="8448940" cy="1376514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lIns="72000" tIns="72000" rIns="72000" bIns="72000" anchor="b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11424" y="5645582"/>
            <a:ext cx="8448940" cy="391629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lIns="72000" tIns="72000" rIns="72000" bIns="72000">
            <a:normAutofit/>
          </a:bodyPr>
          <a:lstStyle>
            <a:lvl1pPr marL="0" indent="0"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28" name="Grafik 10" descr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101" y="243356"/>
            <a:ext cx="1158541" cy="87742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6"/>
          <p:cNvSpPr/>
          <p:nvPr/>
        </p:nvSpPr>
        <p:spPr>
          <a:xfrm>
            <a:off x="463943" y="849665"/>
            <a:ext cx="4479930" cy="5122258"/>
          </a:xfrm>
          <a:prstGeom prst="rect">
            <a:avLst/>
          </a:prstGeom>
          <a:solidFill>
            <a:srgbClr val="8EBAE5">
              <a:alpha val="32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93971" y="1750979"/>
            <a:ext cx="4209561" cy="4054287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rgbClr val="FFFFFF"/>
              </a:buClr>
              <a:buAutoNum type="arabicPeriod"/>
              <a:defRPr sz="1800">
                <a:solidFill>
                  <a:srgbClr val="FFFFFF"/>
                </a:solidFill>
              </a:defRPr>
            </a:lvl1pPr>
            <a:lvl2pPr marL="531812" indent="-266700">
              <a:buClr>
                <a:srgbClr val="FFFFFF"/>
              </a:buClr>
              <a:defRPr sz="1800">
                <a:solidFill>
                  <a:srgbClr val="FFFFFF"/>
                </a:solidFill>
              </a:defRPr>
            </a:lvl2pPr>
            <a:lvl3pPr marL="804862" indent="-273050">
              <a:buClr>
                <a:srgbClr val="FFFFFF"/>
              </a:buClr>
              <a:buChar char="–"/>
              <a:defRPr sz="1800">
                <a:solidFill>
                  <a:srgbClr val="FFFFFF"/>
                </a:solidFill>
              </a:defRPr>
            </a:lvl3pPr>
            <a:lvl4pPr marL="701999" indent="-161999">
              <a:buClr>
                <a:srgbClr val="FFFFFF"/>
              </a:buClr>
              <a:defRPr sz="1800">
                <a:solidFill>
                  <a:srgbClr val="FFFFFF"/>
                </a:solidFill>
              </a:defRPr>
            </a:lvl4pPr>
            <a:lvl5pPr marL="882000" indent="-162000">
              <a:buClr>
                <a:srgbClr val="FFFFFF"/>
              </a:buClr>
              <a:defRPr sz="1800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8" name="Inhalt / Agenda"/>
          <p:cNvSpPr txBox="1">
            <a:spLocks noGrp="1"/>
          </p:cNvSpPr>
          <p:nvPr>
            <p:ph type="title" hasCustomPrompt="1"/>
          </p:nvPr>
        </p:nvSpPr>
        <p:spPr>
          <a:xfrm>
            <a:off x="463946" y="949181"/>
            <a:ext cx="4490717" cy="733705"/>
          </a:xfrm>
          <a:prstGeom prst="rect">
            <a:avLst/>
          </a:prstGeom>
        </p:spPr>
        <p:txBody>
          <a:bodyPr lIns="72000" tIns="72000" rIns="72000" bIns="72000">
            <a:norm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t>Inhalt / Agenda</a:t>
            </a:r>
          </a:p>
        </p:txBody>
      </p:sp>
      <p:sp>
        <p:nvSpPr>
          <p:cNvPr id="39" name="Gerade Verbindung 6"/>
          <p:cNvSpPr/>
          <p:nvPr/>
        </p:nvSpPr>
        <p:spPr>
          <a:xfrm>
            <a:off x="-21932" y="692695"/>
            <a:ext cx="10438414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Gerade Verbindung 11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rgbClr val="8EBAE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2" name="Grafik 12" descr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101" y="243356"/>
            <a:ext cx="1158541" cy="877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Grafik 15" descr="Grafik 15"/>
          <p:cNvPicPr>
            <a:picLocks noChangeAspect="1"/>
          </p:cNvPicPr>
          <p:nvPr/>
        </p:nvPicPr>
        <p:blipFill>
          <a:blip r:embed="rId3"/>
          <a:srcRect t="6612" r="1085" b="18153"/>
          <a:stretch>
            <a:fillRect/>
          </a:stretch>
        </p:blipFill>
        <p:spPr>
          <a:xfrm>
            <a:off x="-1" y="0"/>
            <a:ext cx="12192001" cy="5992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Grafik 18" descr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19" y="224735"/>
            <a:ext cx="998996" cy="100914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erade Verbindung 8"/>
          <p:cNvSpPr/>
          <p:nvPr/>
        </p:nvSpPr>
        <p:spPr>
          <a:xfrm>
            <a:off x="-21932" y="692695"/>
            <a:ext cx="10438414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Textfeld 20"/>
          <p:cNvSpPr txBox="1"/>
          <p:nvPr/>
        </p:nvSpPr>
        <p:spPr>
          <a:xfrm>
            <a:off x="7249976" y="692697"/>
            <a:ext cx="322092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 b="1"/>
            </a:lvl1pPr>
          </a:lstStyle>
          <a:p>
            <a:r>
              <a:t>Universität für Weiterbildung Krems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55" name="Textebene 1…"/>
          <p:cNvSpPr txBox="1">
            <a:spLocks noGrp="1"/>
          </p:cNvSpPr>
          <p:nvPr>
            <p:ph type="body" idx="1"/>
          </p:nvPr>
        </p:nvSpPr>
        <p:spPr>
          <a:xfrm>
            <a:off x="740832" y="2206513"/>
            <a:ext cx="9675285" cy="3786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xfrm>
            <a:off x="740832" y="1196750"/>
            <a:ext cx="8907564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5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58" name="Grafik 7" descr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 mit blauem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351614" y="2206513"/>
            <a:ext cx="8064505" cy="3786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Titeltext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80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6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0" name="Rechteck 6"/>
          <p:cNvSpPr/>
          <p:nvPr/>
        </p:nvSpPr>
        <p:spPr>
          <a:xfrm>
            <a:off x="-5320" y="1196751"/>
            <a:ext cx="2068872" cy="4959575"/>
          </a:xfrm>
          <a:prstGeom prst="rect">
            <a:avLst/>
          </a:prstGeom>
          <a:solidFill>
            <a:srgbClr val="DAE5E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1" name="Grafik 7" descr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Spaltentext links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80" name="Rechteck 7"/>
          <p:cNvSpPr/>
          <p:nvPr/>
        </p:nvSpPr>
        <p:spPr>
          <a:xfrm>
            <a:off x="-5320" y="1196751"/>
            <a:ext cx="2068872" cy="4959575"/>
          </a:xfrm>
          <a:prstGeom prst="rect">
            <a:avLst/>
          </a:prstGeom>
          <a:solidFill>
            <a:srgbClr val="DAE5E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351614" y="2206513"/>
            <a:ext cx="8064505" cy="3786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2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240340" y="1644650"/>
            <a:ext cx="1727201" cy="434816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3" name="Titeltext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80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8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85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Untertitel, Spalten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94" name="Rechteck 8"/>
          <p:cNvSpPr/>
          <p:nvPr/>
        </p:nvSpPr>
        <p:spPr>
          <a:xfrm>
            <a:off x="-5320" y="1196751"/>
            <a:ext cx="2068872" cy="4959575"/>
          </a:xfrm>
          <a:prstGeom prst="rect">
            <a:avLst/>
          </a:prstGeom>
          <a:solidFill>
            <a:srgbClr val="DAE5E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351618" y="2708921"/>
            <a:ext cx="8064501" cy="3283894"/>
          </a:xfrm>
          <a:prstGeom prst="rect">
            <a:avLst/>
          </a:prstGeom>
        </p:spPr>
        <p:txBody>
          <a:bodyPr>
            <a:normAutofit/>
          </a:bodyPr>
          <a:lstStyle>
            <a:lvl1pPr marL="185737">
              <a:spcBef>
                <a:spcPts val="200"/>
              </a:spcBef>
              <a:buClr>
                <a:srgbClr val="8EBAE5"/>
              </a:buClr>
            </a:lvl1pPr>
            <a:lvl2pPr marL="185737" indent="-185737">
              <a:spcBef>
                <a:spcPts val="200"/>
              </a:spcBef>
              <a:buClr>
                <a:srgbClr val="8EBAE5"/>
              </a:buClr>
              <a:buChar char="★"/>
            </a:lvl2pPr>
            <a:lvl3pPr marL="185737" indent="-185737">
              <a:spcBef>
                <a:spcPts val="200"/>
              </a:spcBef>
              <a:buClr>
                <a:srgbClr val="8EBAE5"/>
              </a:buClr>
              <a:buChar char="★"/>
            </a:lvl3pPr>
            <a:lvl4pPr>
              <a:spcBef>
                <a:spcPts val="200"/>
              </a:spcBef>
              <a:buClr>
                <a:srgbClr val="8EBAE5"/>
              </a:buClr>
            </a:lvl4pPr>
            <a:lvl5pPr>
              <a:spcBef>
                <a:spcPts val="200"/>
              </a:spcBef>
              <a:buClr>
                <a:srgbClr val="8EBAE5"/>
              </a:buCl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6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240340" y="1965325"/>
            <a:ext cx="1727201" cy="402749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7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2351616" y="2206513"/>
            <a:ext cx="8064501" cy="38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b="1"/>
            </a:pPr>
            <a:endParaRPr/>
          </a:p>
        </p:txBody>
      </p:sp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80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00" name="Grafik 10" descr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44" y="3336"/>
            <a:ext cx="12208055" cy="686385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Gerade Verbindung 8"/>
          <p:cNvSpPr/>
          <p:nvPr/>
        </p:nvSpPr>
        <p:spPr>
          <a:xfrm>
            <a:off x="-21932" y="692695"/>
            <a:ext cx="10438414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" name="Textfeld 9"/>
          <p:cNvSpPr txBox="1"/>
          <p:nvPr/>
        </p:nvSpPr>
        <p:spPr>
          <a:xfrm>
            <a:off x="7329033" y="692697"/>
            <a:ext cx="319324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 b="1"/>
            </a:lvl1pPr>
          </a:lstStyle>
          <a:p>
            <a:r>
              <a:t>Universität für Weiterbildung Krems.</a:t>
            </a:r>
          </a:p>
        </p:txBody>
      </p:sp>
      <p:sp>
        <p:nvSpPr>
          <p:cNvPr id="110" name="Titeltext"/>
          <p:cNvSpPr txBox="1">
            <a:spLocks noGrp="1"/>
          </p:cNvSpPr>
          <p:nvPr>
            <p:ph type="title"/>
          </p:nvPr>
        </p:nvSpPr>
        <p:spPr>
          <a:xfrm>
            <a:off x="911424" y="4912990"/>
            <a:ext cx="8448940" cy="576294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lIns="72000" tIns="72000" rIns="72000" bIns="72000"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11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11424" y="5645582"/>
            <a:ext cx="8448940" cy="391629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lIns="72000" tIns="72000" rIns="72000" bIns="72000">
            <a:normAutofit/>
          </a:bodyPr>
          <a:lstStyle>
            <a:lvl1pPr marL="0" indent="0"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12" name="Grafik 10" descr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101" y="243356"/>
            <a:ext cx="1158541" cy="87742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sp>
        <p:nvSpPr>
          <p:cNvPr id="122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740832" y="2206513"/>
            <a:ext cx="5355169" cy="3786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3" name="Titeltext"/>
          <p:cNvSpPr txBox="1">
            <a:spLocks noGrp="1"/>
          </p:cNvSpPr>
          <p:nvPr>
            <p:ph type="title"/>
          </p:nvPr>
        </p:nvSpPr>
        <p:spPr>
          <a:xfrm>
            <a:off x="740832" y="1196750"/>
            <a:ext cx="9101308" cy="768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12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84566" y="6449937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25" name="Grafik 11" descr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12192000" cy="100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9"/>
          <p:cNvSpPr/>
          <p:nvPr/>
        </p:nvSpPr>
        <p:spPr>
          <a:xfrm>
            <a:off x="-11143" y="6397511"/>
            <a:ext cx="12203145" cy="1"/>
          </a:xfrm>
          <a:prstGeom prst="line">
            <a:avLst/>
          </a:prstGeom>
          <a:ln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feld 34"/>
          <p:cNvSpPr txBox="1"/>
          <p:nvPr/>
        </p:nvSpPr>
        <p:spPr>
          <a:xfrm>
            <a:off x="10632646" y="1003308"/>
            <a:ext cx="1243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ct val="12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r>
              <a:t>www.donau-uni.ac.at</a:t>
            </a:r>
          </a:p>
        </p:txBody>
      </p:sp>
      <p:pic>
        <p:nvPicPr>
          <p:cNvPr id="4" name="Grafik 7" descr="Grafik 7"/>
          <p:cNvPicPr>
            <a:picLocks noChangeAspect="1"/>
          </p:cNvPicPr>
          <p:nvPr/>
        </p:nvPicPr>
        <p:blipFill>
          <a:blip r:embed="rId20"/>
          <a:srcRect t="6612" r="1085" b="18153"/>
          <a:stretch>
            <a:fillRect/>
          </a:stretch>
        </p:blipFill>
        <p:spPr>
          <a:xfrm>
            <a:off x="-1" y="-1"/>
            <a:ext cx="12192001" cy="6893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 9" descr="Grafik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76519" y="224735"/>
            <a:ext cx="998996" cy="100914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erade Verbindung 8"/>
          <p:cNvSpPr/>
          <p:nvPr/>
        </p:nvSpPr>
        <p:spPr>
          <a:xfrm>
            <a:off x="-21932" y="692695"/>
            <a:ext cx="10438414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Textfeld 12"/>
          <p:cNvSpPr txBox="1"/>
          <p:nvPr/>
        </p:nvSpPr>
        <p:spPr>
          <a:xfrm>
            <a:off x="7249976" y="692697"/>
            <a:ext cx="322092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8" name="Titel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Titeltext</a:t>
            </a:r>
          </a:p>
        </p:txBody>
      </p:sp>
      <p:sp>
        <p:nvSpPr>
          <p:cNvPr id="9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2"/>
          </a:solidFill>
          <a:uFillTx/>
          <a:latin typeface="+mj-lt"/>
          <a:ea typeface="+mj-ea"/>
          <a:cs typeface="+mj-cs"/>
          <a:sym typeface="Univer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2"/>
          </a:solidFill>
          <a:uFillTx/>
          <a:latin typeface="+mj-lt"/>
          <a:ea typeface="+mj-ea"/>
          <a:cs typeface="+mj-cs"/>
          <a:sym typeface="Univer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2"/>
          </a:solidFill>
          <a:uFillTx/>
          <a:latin typeface="+mj-lt"/>
          <a:ea typeface="+mj-ea"/>
          <a:cs typeface="+mj-cs"/>
          <a:sym typeface="Univer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2"/>
          </a:solidFill>
          <a:uFillTx/>
          <a:latin typeface="+mj-lt"/>
          <a:ea typeface="+mj-ea"/>
          <a:cs typeface="+mj-cs"/>
          <a:sym typeface="Univer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2"/>
          </a:solidFill>
          <a:uFillTx/>
          <a:latin typeface="+mj-lt"/>
          <a:ea typeface="+mj-ea"/>
          <a:cs typeface="+mj-cs"/>
          <a:sym typeface="Univer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2"/>
          </a:solidFill>
          <a:uFillTx/>
          <a:latin typeface="+mj-lt"/>
          <a:ea typeface="+mj-ea"/>
          <a:cs typeface="+mj-cs"/>
          <a:sym typeface="Univer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2"/>
          </a:solidFill>
          <a:uFillTx/>
          <a:latin typeface="+mj-lt"/>
          <a:ea typeface="+mj-ea"/>
          <a:cs typeface="+mj-cs"/>
          <a:sym typeface="Univer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2"/>
          </a:solidFill>
          <a:uFillTx/>
          <a:latin typeface="+mj-lt"/>
          <a:ea typeface="+mj-ea"/>
          <a:cs typeface="+mj-cs"/>
          <a:sym typeface="Univer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2"/>
          </a:solidFill>
          <a:uFillTx/>
          <a:latin typeface="+mj-lt"/>
          <a:ea typeface="+mj-ea"/>
          <a:cs typeface="+mj-cs"/>
          <a:sym typeface="Univers"/>
        </a:defRPr>
      </a:lvl9pPr>
    </p:titleStyle>
    <p:bodyStyle>
      <a:lvl1pPr marL="179999" marR="0" indent="-18573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Tx/>
        <a:buChar char="★"/>
        <a:tabLst/>
        <a:defRPr sz="12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Univers"/>
        </a:defRPr>
      </a:lvl1pPr>
      <a:lvl2pPr marL="360000" marR="0" indent="-1800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12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Univers"/>
        </a:defRPr>
      </a:lvl2pPr>
      <a:lvl3pPr marL="539999" marR="0" indent="-1800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Tx/>
        <a:buChar char="−"/>
        <a:tabLst/>
        <a:defRPr sz="12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Univers"/>
        </a:defRPr>
      </a:lvl3pPr>
      <a:lvl4pPr marL="719999" marR="0" indent="-1800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12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Univers"/>
        </a:defRPr>
      </a:lvl4pPr>
      <a:lvl5pPr marL="900000" marR="0" indent="-1800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Tx/>
        <a:buChar char="o"/>
        <a:tabLst/>
        <a:defRPr sz="12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Univers"/>
        </a:defRPr>
      </a:lvl5pPr>
      <a:lvl6pPr marL="2423160" marR="0" indent="-13716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12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Univers"/>
        </a:defRPr>
      </a:lvl6pPr>
      <a:lvl7pPr marL="2880360" marR="0" indent="-13716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12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Univers"/>
        </a:defRPr>
      </a:lvl7pPr>
      <a:lvl8pPr marL="3337559" marR="0" indent="-13715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12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Univers"/>
        </a:defRPr>
      </a:lvl8pPr>
      <a:lvl9pPr marL="3794759" marR="0" indent="-13715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1200" b="0" i="0" u="none" strike="noStrike" cap="none" spc="0" baseline="0">
          <a:solidFill>
            <a:schemeClr val="accent4"/>
          </a:solidFill>
          <a:uFillTx/>
          <a:latin typeface="+mj-lt"/>
          <a:ea typeface="+mj-ea"/>
          <a:cs typeface="+mj-cs"/>
          <a:sym typeface="Univers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4"/>
          <p:cNvSpPr txBox="1"/>
          <p:nvPr/>
        </p:nvSpPr>
        <p:spPr>
          <a:xfrm>
            <a:off x="164797" y="4521895"/>
            <a:ext cx="10017249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5400" b="1">
                <a:ln w="10160" cap="flat">
                  <a:solidFill>
                    <a:schemeClr val="accent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lang="de-AT" sz="4000" dirty="0" err="1">
                <a:latin typeface="Univers" panose="020B0503020202020204" pitchFamily="34" charset="0"/>
              </a:rPr>
              <a:t>Skill</a:t>
            </a:r>
            <a:r>
              <a:rPr lang="de-AT" sz="4000" dirty="0">
                <a:latin typeface="Univers" panose="020B0503020202020204" pitchFamily="34" charset="0"/>
              </a:rPr>
              <a:t> &amp; Grade Mix im OP</a:t>
            </a:r>
          </a:p>
          <a:p>
            <a:pPr>
              <a:defRPr sz="5400" b="1">
                <a:ln w="10160" cap="flat">
                  <a:solidFill>
                    <a:schemeClr val="accent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lang="de-AT" sz="2800" dirty="0">
                <a:latin typeface="Univers Light" panose="020B0503020202020204" pitchFamily="34" charset="0"/>
              </a:rPr>
              <a:t>OPM-Kongress 2024</a:t>
            </a:r>
          </a:p>
          <a:p>
            <a:pPr>
              <a:defRPr sz="5400" b="1">
                <a:ln w="10160" cap="flat">
                  <a:solidFill>
                    <a:schemeClr val="accent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endParaRPr lang="de-AT" sz="4000" dirty="0">
              <a:latin typeface="Univers" panose="020B0503020202020204" pitchFamily="34" charset="0"/>
            </a:endParaRPr>
          </a:p>
          <a:p>
            <a:pPr>
              <a:defRPr sz="5400" b="1">
                <a:ln w="10160" cap="flat">
                  <a:solidFill>
                    <a:schemeClr val="accent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lang="de-AT" sz="2800" dirty="0">
                <a:latin typeface="Univers Light" panose="020B0503020202020204" pitchFamily="34" charset="0"/>
              </a:rPr>
              <a:t>Mag. Michael Ogertschnig, MBA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336" name="Titel 6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79" cy="768575"/>
          </a:xfrm>
          <a:prstGeom prst="rect">
            <a:avLst/>
          </a:prstGeom>
        </p:spPr>
        <p:txBody>
          <a:bodyPr/>
          <a:lstStyle/>
          <a:p>
            <a:r>
              <a:t>Aufbau und Curriculum</a:t>
            </a:r>
          </a:p>
        </p:txBody>
      </p:sp>
      <p:sp>
        <p:nvSpPr>
          <p:cNvPr id="337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338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200" y="4862062"/>
            <a:ext cx="1891163" cy="1262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200" y="3532849"/>
            <a:ext cx="1893251" cy="1263746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Inhaltsplatzhalter 4"/>
          <p:cNvSpPr txBox="1"/>
          <p:nvPr/>
        </p:nvSpPr>
        <p:spPr>
          <a:xfrm>
            <a:off x="2351616" y="2206513"/>
            <a:ext cx="6625168" cy="37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1200"/>
              </a:spcBef>
              <a:defRPr sz="1200" b="1"/>
            </a:pPr>
            <a:r>
              <a:rPr sz="1600" dirty="0" err="1"/>
              <a:t>Besonderheiten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sz="1600" dirty="0"/>
              <a:t>Von </a:t>
            </a:r>
            <a:r>
              <a:rPr sz="1600" dirty="0" err="1"/>
              <a:t>Expert:innen</a:t>
            </a:r>
            <a:r>
              <a:rPr sz="1600" dirty="0"/>
              <a:t> für </a:t>
            </a:r>
            <a:r>
              <a:rPr sz="1600" dirty="0" err="1"/>
              <a:t>Expert:innen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sz="1600" dirty="0"/>
              <a:t>Seminar- und </a:t>
            </a:r>
            <a:r>
              <a:rPr sz="1600" dirty="0" err="1"/>
              <a:t>Workshopcharakter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sz="1600" dirty="0"/>
              <a:t>Networking</a:t>
            </a:r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sz="1600" dirty="0"/>
              <a:t>Modular </a:t>
            </a:r>
            <a:r>
              <a:rPr sz="1600" dirty="0" err="1"/>
              <a:t>aufgebaut</a:t>
            </a:r>
            <a:endParaRPr lang="de-AT"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lang="de-AT" sz="1600" dirty="0"/>
              <a:t>Lehre on </a:t>
            </a:r>
            <a:r>
              <a:rPr lang="de-AT" sz="1600" dirty="0" err="1"/>
              <a:t>campus</a:t>
            </a:r>
            <a:r>
              <a:rPr lang="de-AT" sz="1600" dirty="0"/>
              <a:t> / online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sz="1600" dirty="0"/>
              <a:t>Für </a:t>
            </a:r>
            <a:r>
              <a:rPr sz="1600" dirty="0" err="1"/>
              <a:t>berufstätige</a:t>
            </a:r>
            <a:r>
              <a:rPr sz="1600" dirty="0"/>
              <a:t> </a:t>
            </a:r>
            <a:r>
              <a:rPr sz="1600" dirty="0" err="1"/>
              <a:t>Studierende</a:t>
            </a:r>
            <a:r>
              <a:rPr sz="1600" dirty="0"/>
              <a:t> </a:t>
            </a:r>
            <a:r>
              <a:rPr sz="1600" dirty="0" err="1"/>
              <a:t>optimiert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sz="1600" dirty="0"/>
              <a:t>Online-</a:t>
            </a:r>
            <a:r>
              <a:rPr sz="1600" dirty="0" err="1"/>
              <a:t>Lernplattform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FontTx/>
              <a:buChar char="★"/>
              <a:defRPr sz="1200"/>
            </a:pPr>
            <a:r>
              <a:rPr lang="de-AT" sz="1600" dirty="0"/>
              <a:t>„</a:t>
            </a:r>
            <a:r>
              <a:rPr lang="de-AT" sz="1600" dirty="0" err="1"/>
              <a:t>Stackable</a:t>
            </a:r>
            <a:r>
              <a:rPr lang="de-AT" sz="1600" dirty="0"/>
              <a:t>“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642" y="2206513"/>
            <a:ext cx="1903722" cy="12682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EA7D28D-BC62-3CDC-2810-0820E7885E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07987" y="2205038"/>
            <a:ext cx="1295401" cy="37877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  <a:r>
              <a:rPr dirty="0"/>
              <a:t>Die Universität </a:t>
            </a:r>
            <a:br>
              <a:rPr dirty="0"/>
            </a:br>
            <a:r>
              <a:rPr dirty="0"/>
              <a:t>für </a:t>
            </a:r>
            <a:r>
              <a:rPr dirty="0" err="1"/>
              <a:t>Weiterbildung</a:t>
            </a:r>
            <a:endParaRPr dirty="0"/>
          </a:p>
          <a:p>
            <a:pPr marL="0" indent="0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dirty="0"/>
              <a:t>Aufbau und Curriculum</a:t>
            </a:r>
          </a:p>
          <a:p>
            <a:pPr marL="0" indent="0">
              <a:buSzTx/>
              <a:buFont typeface="Wingdings"/>
              <a:buNone/>
            </a:pPr>
            <a:r>
              <a:rPr dirty="0" err="1"/>
              <a:t>Informationen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Campus </a:t>
            </a:r>
            <a:r>
              <a:rPr dirty="0" err="1"/>
              <a:t>Krems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263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344" name="Titel 6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79" cy="768575"/>
          </a:xfrm>
          <a:prstGeom prst="rect">
            <a:avLst/>
          </a:prstGeom>
        </p:spPr>
        <p:txBody>
          <a:bodyPr/>
          <a:lstStyle/>
          <a:p>
            <a:r>
              <a:t>Aufbau und Curriculum</a:t>
            </a:r>
          </a:p>
        </p:txBody>
      </p:sp>
      <p:sp>
        <p:nvSpPr>
          <p:cNvPr id="345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11</a:t>
            </a:fld>
            <a:endParaRPr/>
          </a:p>
        </p:txBody>
      </p:sp>
      <p:grpSp>
        <p:nvGrpSpPr>
          <p:cNvPr id="358" name="Gruppieren 21"/>
          <p:cNvGrpSpPr/>
          <p:nvPr/>
        </p:nvGrpSpPr>
        <p:grpSpPr>
          <a:xfrm>
            <a:off x="4789761" y="1124743"/>
            <a:ext cx="5625830" cy="5004155"/>
            <a:chOff x="0" y="0"/>
            <a:chExt cx="5625829" cy="5004154"/>
          </a:xfrm>
        </p:grpSpPr>
        <p:grpSp>
          <p:nvGrpSpPr>
            <p:cNvPr id="348" name="Gruppieren"/>
            <p:cNvGrpSpPr/>
            <p:nvPr/>
          </p:nvGrpSpPr>
          <p:grpSpPr>
            <a:xfrm>
              <a:off x="1586844" y="-1"/>
              <a:ext cx="2452141" cy="2359500"/>
              <a:chOff x="0" y="0"/>
              <a:chExt cx="2452140" cy="2359498"/>
            </a:xfrm>
          </p:grpSpPr>
          <p:sp>
            <p:nvSpPr>
              <p:cNvPr id="346" name="Kreis"/>
              <p:cNvSpPr/>
              <p:nvPr/>
            </p:nvSpPr>
            <p:spPr>
              <a:xfrm>
                <a:off x="-1" y="-1"/>
                <a:ext cx="2452142" cy="2359500"/>
              </a:xfrm>
              <a:prstGeom prst="ellipse">
                <a:avLst/>
              </a:prstGeom>
              <a:solidFill>
                <a:srgbClr val="95B3D7"/>
              </a:solidFill>
              <a:ln w="50800" cap="flat">
                <a:solidFill>
                  <a:srgbClr val="FFFFFF"/>
                </a:solidFill>
                <a:prstDash val="solid"/>
                <a:beve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4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7" name="Vorbereitung…"/>
              <p:cNvSpPr txBox="1"/>
              <p:nvPr/>
            </p:nvSpPr>
            <p:spPr>
              <a:xfrm>
                <a:off x="359107" y="632124"/>
                <a:ext cx="1733924" cy="1095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5022" tIns="65022" rIns="65022" bIns="65022" numCol="1" anchor="ctr">
                <a:sp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r>
                  <a:t>Vorbereitung</a:t>
                </a:r>
              </a:p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r>
                  <a:t>Unterrichts-materialen, </a:t>
                </a:r>
                <a:br/>
                <a:r>
                  <a:t>Pre-readings</a:t>
                </a:r>
              </a:p>
            </p:txBody>
          </p:sp>
        </p:grpSp>
        <p:sp>
          <p:nvSpPr>
            <p:cNvPr id="349" name="Pfeil"/>
            <p:cNvSpPr/>
            <p:nvPr/>
          </p:nvSpPr>
          <p:spPr>
            <a:xfrm rot="3600000">
              <a:off x="3415404" y="2234198"/>
              <a:ext cx="381863" cy="535755"/>
            </a:xfrm>
            <a:prstGeom prst="rightArrow">
              <a:avLst>
                <a:gd name="adj1" fmla="val 70000"/>
                <a:gd name="adj2" fmla="val 35156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352" name="Gruppieren"/>
            <p:cNvGrpSpPr/>
            <p:nvPr/>
          </p:nvGrpSpPr>
          <p:grpSpPr>
            <a:xfrm>
              <a:off x="3173689" y="2644656"/>
              <a:ext cx="2452141" cy="2359499"/>
              <a:chOff x="0" y="0"/>
              <a:chExt cx="2452140" cy="2359498"/>
            </a:xfrm>
          </p:grpSpPr>
          <p:sp>
            <p:nvSpPr>
              <p:cNvPr id="350" name="Kreis"/>
              <p:cNvSpPr/>
              <p:nvPr/>
            </p:nvSpPr>
            <p:spPr>
              <a:xfrm>
                <a:off x="-1" y="-1"/>
                <a:ext cx="2452142" cy="2359500"/>
              </a:xfrm>
              <a:prstGeom prst="ellipse">
                <a:avLst/>
              </a:prstGeom>
              <a:solidFill>
                <a:srgbClr val="2E4C65"/>
              </a:solidFill>
              <a:ln w="50800" cap="flat">
                <a:solidFill>
                  <a:srgbClr val="FFFFFF"/>
                </a:solidFill>
                <a:prstDash val="solid"/>
                <a:beve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1" name="Präsenzphase…"/>
              <p:cNvSpPr txBox="1"/>
              <p:nvPr/>
            </p:nvSpPr>
            <p:spPr>
              <a:xfrm>
                <a:off x="359107" y="511474"/>
                <a:ext cx="1733924" cy="133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5022" tIns="65022" rIns="65022" bIns="65022" numCol="1" anchor="ctr">
                <a:sp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r>
                  <a:t>Präsenzphase</a:t>
                </a:r>
              </a:p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r>
                  <a:t>Fachvorträge, Rollenspiele, Präsentationen, Diskussion</a:t>
                </a:r>
              </a:p>
            </p:txBody>
          </p:sp>
        </p:grpSp>
        <p:sp>
          <p:nvSpPr>
            <p:cNvPr id="353" name="Pfeil"/>
            <p:cNvSpPr/>
            <p:nvPr/>
          </p:nvSpPr>
          <p:spPr>
            <a:xfrm rot="10800000">
              <a:off x="2614485" y="3566647"/>
              <a:ext cx="396856" cy="515515"/>
            </a:xfrm>
            <a:prstGeom prst="rightArrow">
              <a:avLst>
                <a:gd name="adj1" fmla="val 70000"/>
                <a:gd name="adj2" fmla="val 35156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356" name="Gruppieren"/>
            <p:cNvGrpSpPr/>
            <p:nvPr/>
          </p:nvGrpSpPr>
          <p:grpSpPr>
            <a:xfrm>
              <a:off x="-1" y="2644656"/>
              <a:ext cx="2452141" cy="2359499"/>
              <a:chOff x="0" y="0"/>
              <a:chExt cx="2452140" cy="2359498"/>
            </a:xfrm>
          </p:grpSpPr>
          <p:sp>
            <p:nvSpPr>
              <p:cNvPr id="354" name="Kreis"/>
              <p:cNvSpPr/>
              <p:nvPr/>
            </p:nvSpPr>
            <p:spPr>
              <a:xfrm>
                <a:off x="-1" y="-1"/>
                <a:ext cx="2452142" cy="2359500"/>
              </a:xfrm>
              <a:prstGeom prst="ellipse">
                <a:avLst/>
              </a:prstGeom>
              <a:solidFill>
                <a:srgbClr val="95B3D7"/>
              </a:solidFill>
              <a:ln w="50800" cap="flat">
                <a:solidFill>
                  <a:srgbClr val="FFFFFF"/>
                </a:solidFill>
                <a:prstDash val="solid"/>
                <a:beve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5" name="Nachbereitung…"/>
              <p:cNvSpPr txBox="1"/>
              <p:nvPr/>
            </p:nvSpPr>
            <p:spPr>
              <a:xfrm>
                <a:off x="359107" y="752773"/>
                <a:ext cx="1733924" cy="853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5022" tIns="65022" rIns="65022" bIns="65022" numCol="1" anchor="ctr">
                <a:sp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r>
                  <a:t>Nachbereitung</a:t>
                </a:r>
              </a:p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r>
                  <a:t>Fallstudien, Praxisaufgaben</a:t>
                </a:r>
              </a:p>
            </p:txBody>
          </p:sp>
        </p:grpSp>
        <p:sp>
          <p:nvSpPr>
            <p:cNvPr id="357" name="Pfeil"/>
            <p:cNvSpPr/>
            <p:nvPr/>
          </p:nvSpPr>
          <p:spPr>
            <a:xfrm rot="18000000">
              <a:off x="1828559" y="2234198"/>
              <a:ext cx="381863" cy="535755"/>
            </a:xfrm>
            <a:prstGeom prst="rightArrow">
              <a:avLst>
                <a:gd name="adj1" fmla="val 70000"/>
                <a:gd name="adj2" fmla="val 35156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FDB40F94-A826-CDB2-B3C4-DAB1F0A35643}"/>
              </a:ext>
            </a:extLst>
          </p:cNvPr>
          <p:cNvSpPr txBox="1">
            <a:spLocks/>
          </p:cNvSpPr>
          <p:nvPr/>
        </p:nvSpPr>
        <p:spPr>
          <a:xfrm>
            <a:off x="407987" y="2205038"/>
            <a:ext cx="1295401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179999" marR="0" indent="-185737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★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1pPr>
            <a:lvl2pPr marL="360000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2pPr>
            <a:lvl3pPr marL="539999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−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3pPr>
            <a:lvl4pPr marL="719999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4pPr>
            <a:lvl5pPr marL="900000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o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5pPr>
            <a:lvl6pPr marL="2423160" marR="0" indent="-13716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6pPr>
            <a:lvl7pPr marL="2880360" marR="0" indent="-13716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7pPr>
            <a:lvl8pPr marL="3337559" marR="0" indent="-13715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8pPr>
            <a:lvl9pPr marL="3794759" marR="0" indent="-13715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9pPr>
          </a:lstStyle>
          <a:p>
            <a:pPr marL="0" indent="0" hangingPunct="1">
              <a:buSzTx/>
              <a:buFont typeface="Wingdings"/>
              <a:buNone/>
            </a:pPr>
            <a:r>
              <a:rPr lang="de-AT" dirty="0"/>
              <a:t>Die Universität </a:t>
            </a:r>
            <a:br>
              <a:rPr lang="de-AT" dirty="0"/>
            </a:br>
            <a:r>
              <a:rPr lang="de-AT" dirty="0"/>
              <a:t>für Weiterbildung</a:t>
            </a:r>
          </a:p>
          <a:p>
            <a:pPr marL="0" indent="0" hangingPunct="1">
              <a:buSzTx/>
              <a:buFont typeface="Wingdings"/>
              <a:buNone/>
            </a:pPr>
            <a:r>
              <a:rPr lang="de-AT" dirty="0"/>
              <a:t>Aufbau und Curriculum</a:t>
            </a:r>
          </a:p>
          <a:p>
            <a:pPr marL="0" indent="0" hangingPunct="1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lang="de-AT" dirty="0">
                <a:solidFill>
                  <a:srgbClr val="B71234"/>
                </a:solidFill>
              </a:rPr>
              <a:t>Informationen</a:t>
            </a:r>
          </a:p>
          <a:p>
            <a:pPr marL="0" indent="0" hangingPunct="1">
              <a:buSzTx/>
              <a:buFont typeface="Wingdings"/>
              <a:buNone/>
            </a:pPr>
            <a:r>
              <a:rPr lang="de-AT" dirty="0"/>
              <a:t>Campus Krems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335" name="Textplatzhalter 5"/>
          <p:cNvSpPr txBox="1">
            <a:spLocks noGrp="1"/>
          </p:cNvSpPr>
          <p:nvPr>
            <p:ph type="body" sz="quarter" idx="1"/>
          </p:nvPr>
        </p:nvSpPr>
        <p:spPr>
          <a:xfrm>
            <a:off x="407987" y="2205038"/>
            <a:ext cx="1295401" cy="37877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  <a:r>
              <a:rPr dirty="0"/>
              <a:t>Die Universität </a:t>
            </a:r>
            <a:br>
              <a:rPr dirty="0"/>
            </a:br>
            <a:r>
              <a:rPr dirty="0"/>
              <a:t>für </a:t>
            </a:r>
            <a:r>
              <a:rPr dirty="0" err="1"/>
              <a:t>Weiterbildung</a:t>
            </a:r>
            <a:endParaRPr dirty="0"/>
          </a:p>
          <a:p>
            <a:pPr marL="0" indent="0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dirty="0"/>
              <a:t>Aufbau und Curriculum</a:t>
            </a:r>
          </a:p>
          <a:p>
            <a:pPr marL="0" indent="0">
              <a:buSzTx/>
              <a:buFont typeface="Wingdings"/>
              <a:buNone/>
            </a:pPr>
            <a:r>
              <a:rPr dirty="0" err="1"/>
              <a:t>Informationen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Campus </a:t>
            </a:r>
            <a:r>
              <a:rPr dirty="0" err="1"/>
              <a:t>Krems</a:t>
            </a:r>
            <a:endParaRPr dirty="0"/>
          </a:p>
        </p:txBody>
      </p:sp>
      <p:sp>
        <p:nvSpPr>
          <p:cNvPr id="336" name="Titel 6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79" cy="76857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OP-Management - Skills</a:t>
            </a:r>
            <a:endParaRPr dirty="0"/>
          </a:p>
        </p:txBody>
      </p:sp>
      <p:sp>
        <p:nvSpPr>
          <p:cNvPr id="337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338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200" y="4862062"/>
            <a:ext cx="1891163" cy="1262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200" y="3532849"/>
            <a:ext cx="1893251" cy="1263746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Inhaltsplatzhalter 4"/>
          <p:cNvSpPr txBox="1"/>
          <p:nvPr/>
        </p:nvSpPr>
        <p:spPr>
          <a:xfrm>
            <a:off x="2351616" y="2206513"/>
            <a:ext cx="7296778" cy="37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1200"/>
              </a:spcBef>
              <a:defRPr sz="1200" b="1"/>
            </a:pP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lang="de-AT" sz="1600" dirty="0"/>
              <a:t>Qualitätsmanagement und Implementierung eines QMS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lang="de-AT" sz="1600" dirty="0"/>
              <a:t>Methoden und Instrumente des Risikomanagements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lang="de-AT" sz="1600" dirty="0"/>
              <a:t>Kommunikative Kompetenzen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lang="de-AT" sz="1600" dirty="0"/>
              <a:t>Rechtliche Rahmenbedingungen</a:t>
            </a:r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lang="de-AT" sz="1600" dirty="0"/>
              <a:t>OP-Planung und Organisation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lang="de-AT" sz="1600" dirty="0"/>
              <a:t>Aktuelle Entwicklungen und deren Bedeutung für das OP-Management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Char char="★"/>
              <a:defRPr sz="1200"/>
            </a:pPr>
            <a:r>
              <a:rPr lang="de-AT" sz="1600" dirty="0"/>
              <a:t>Optimierung des gesamtoperativen Prozesses</a:t>
            </a:r>
            <a:endParaRPr sz="1600" dirty="0"/>
          </a:p>
          <a:p>
            <a:pPr marL="180000" indent="-180000">
              <a:spcBef>
                <a:spcPts val="1200"/>
              </a:spcBef>
              <a:buClr>
                <a:srgbClr val="8EBAE5"/>
              </a:buClr>
              <a:buSzPct val="100000"/>
              <a:buFontTx/>
              <a:buChar char="★"/>
              <a:defRPr sz="1200"/>
            </a:pPr>
            <a:r>
              <a:rPr lang="de-AT" sz="1600" dirty="0"/>
              <a:t>Bauplanung und Einrichtungen im OP-Bereich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642" y="2206513"/>
            <a:ext cx="1903722" cy="1268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330" name="Titel 6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79" cy="76857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OP-Management - Grades</a:t>
            </a:r>
            <a:endParaRPr dirty="0"/>
          </a:p>
        </p:txBody>
      </p:sp>
      <p:sp>
        <p:nvSpPr>
          <p:cNvPr id="331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13</a:t>
            </a:fld>
            <a:endParaRPr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70CB931B-5F13-EE3F-BBE4-1526C681A7E1}"/>
              </a:ext>
            </a:extLst>
          </p:cNvPr>
          <p:cNvCxnSpPr/>
          <p:nvPr/>
        </p:nvCxnSpPr>
        <p:spPr>
          <a:xfrm>
            <a:off x="2146374" y="1844673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792830A3-CF1D-4A90-E187-746712DFC39F}"/>
              </a:ext>
            </a:extLst>
          </p:cNvPr>
          <p:cNvCxnSpPr/>
          <p:nvPr/>
        </p:nvCxnSpPr>
        <p:spPr>
          <a:xfrm>
            <a:off x="4115100" y="1844675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1106FC12-C5B2-A183-0EB3-E0E97FCE4705}"/>
              </a:ext>
            </a:extLst>
          </p:cNvPr>
          <p:cNvCxnSpPr/>
          <p:nvPr/>
        </p:nvCxnSpPr>
        <p:spPr>
          <a:xfrm>
            <a:off x="6096000" y="1844675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AAFF29E1-8F1A-987D-9DC7-2EEE90C97AEA}"/>
              </a:ext>
            </a:extLst>
          </p:cNvPr>
          <p:cNvCxnSpPr/>
          <p:nvPr/>
        </p:nvCxnSpPr>
        <p:spPr>
          <a:xfrm>
            <a:off x="8075613" y="1844675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F2B1500-79D3-3192-0D7B-A8346E05CD14}"/>
              </a:ext>
            </a:extLst>
          </p:cNvPr>
          <p:cNvCxnSpPr/>
          <p:nvPr/>
        </p:nvCxnSpPr>
        <p:spPr>
          <a:xfrm>
            <a:off x="10056813" y="1844675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06D4CD20-CB58-2F37-7AE6-91067F338DC0}"/>
              </a:ext>
            </a:extLst>
          </p:cNvPr>
          <p:cNvCxnSpPr/>
          <p:nvPr/>
        </p:nvCxnSpPr>
        <p:spPr>
          <a:xfrm>
            <a:off x="12036425" y="1844674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E01002C-C5BF-33AF-7827-FD260617070A}"/>
              </a:ext>
            </a:extLst>
          </p:cNvPr>
          <p:cNvSpPr txBox="1"/>
          <p:nvPr/>
        </p:nvSpPr>
        <p:spPr>
          <a:xfrm>
            <a:off x="2146374" y="1844673"/>
            <a:ext cx="19684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1. Semester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1849BDB-60CD-9BFF-9D44-484B4CAF5C0D}"/>
              </a:ext>
            </a:extLst>
          </p:cNvPr>
          <p:cNvSpPr txBox="1"/>
          <p:nvPr/>
        </p:nvSpPr>
        <p:spPr>
          <a:xfrm>
            <a:off x="4132376" y="1835708"/>
            <a:ext cx="19684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. Semester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3A6B7F-12DE-BC49-D3B4-86A3847F115C}"/>
              </a:ext>
            </a:extLst>
          </p:cNvPr>
          <p:cNvSpPr txBox="1"/>
          <p:nvPr/>
        </p:nvSpPr>
        <p:spPr>
          <a:xfrm>
            <a:off x="6107187" y="1835708"/>
            <a:ext cx="19684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. Semester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6F4D0F4-21E7-C7A3-D754-FC99909BF9A7}"/>
              </a:ext>
            </a:extLst>
          </p:cNvPr>
          <p:cNvSpPr txBox="1"/>
          <p:nvPr/>
        </p:nvSpPr>
        <p:spPr>
          <a:xfrm>
            <a:off x="8093982" y="1835708"/>
            <a:ext cx="19684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. Semester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5CC6BE5-5B87-0EA0-5A98-C90DFDF4144B}"/>
              </a:ext>
            </a:extLst>
          </p:cNvPr>
          <p:cNvSpPr txBox="1"/>
          <p:nvPr/>
        </p:nvSpPr>
        <p:spPr>
          <a:xfrm>
            <a:off x="10068000" y="1835708"/>
            <a:ext cx="19684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. Semester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DE37C605-F637-44D0-731A-47BCB7FF641D}"/>
              </a:ext>
            </a:extLst>
          </p:cNvPr>
          <p:cNvSpPr/>
          <p:nvPr/>
        </p:nvSpPr>
        <p:spPr>
          <a:xfrm>
            <a:off x="6123859" y="2841783"/>
            <a:ext cx="3906081" cy="408620"/>
          </a:xfrm>
          <a:prstGeom prst="roundRect">
            <a:avLst/>
          </a:prstGeom>
          <a:ln w="127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MBA-Core + Wahlmodule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297EF567-CF3C-26A6-DF66-8D8AE14B8C82}"/>
              </a:ext>
            </a:extLst>
          </p:cNvPr>
          <p:cNvSpPr/>
          <p:nvPr/>
        </p:nvSpPr>
        <p:spPr>
          <a:xfrm>
            <a:off x="2171551" y="2843996"/>
            <a:ext cx="3906081" cy="408620"/>
          </a:xfrm>
          <a:prstGeom prst="roundRect">
            <a:avLst/>
          </a:prstGeom>
          <a:solidFill>
            <a:srgbClr val="FF7956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CP OP-Management</a:t>
            </a:r>
          </a:p>
        </p:txBody>
      </p: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BBED86F6-BAB9-7855-759A-A3FFD156FE6E}"/>
              </a:ext>
            </a:extLst>
          </p:cNvPr>
          <p:cNvSpPr/>
          <p:nvPr/>
        </p:nvSpPr>
        <p:spPr>
          <a:xfrm rot="5400000">
            <a:off x="5794086" y="-147686"/>
            <a:ext cx="613320" cy="7858391"/>
          </a:xfrm>
          <a:prstGeom prst="rightBrace">
            <a:avLst>
              <a:gd name="adj1" fmla="val 56609"/>
              <a:gd name="adj2" fmla="val 50000"/>
            </a:avLst>
          </a:prstGeom>
          <a:noFill/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F858F2C-11BA-43E1-AC15-9EBBB7BD2745}"/>
              </a:ext>
            </a:extLst>
          </p:cNvPr>
          <p:cNvSpPr txBox="1"/>
          <p:nvPr/>
        </p:nvSpPr>
        <p:spPr>
          <a:xfrm>
            <a:off x="4141972" y="4229253"/>
            <a:ext cx="3915264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MBA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68E6658-B4C2-D43F-8D41-5182B721CE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07987" y="2205038"/>
            <a:ext cx="1295401" cy="37877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  <a:r>
              <a:rPr dirty="0"/>
              <a:t>Die Universität </a:t>
            </a:r>
            <a:br>
              <a:rPr dirty="0"/>
            </a:br>
            <a:r>
              <a:rPr dirty="0"/>
              <a:t>für </a:t>
            </a:r>
            <a:r>
              <a:rPr dirty="0" err="1"/>
              <a:t>Weiterbildung</a:t>
            </a:r>
            <a:endParaRPr dirty="0"/>
          </a:p>
          <a:p>
            <a:pPr marL="0" indent="0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dirty="0"/>
              <a:t>Aufbau und Curriculum</a:t>
            </a:r>
          </a:p>
          <a:p>
            <a:pPr marL="0" indent="0">
              <a:buSzTx/>
              <a:buFont typeface="Wingdings"/>
              <a:buNone/>
            </a:pPr>
            <a:r>
              <a:rPr dirty="0" err="1"/>
              <a:t>Informationen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Campus </a:t>
            </a:r>
            <a:r>
              <a:rPr dirty="0" err="1"/>
              <a:t>Krems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330" name="Titel 6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79" cy="76857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More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come</a:t>
            </a:r>
            <a:r>
              <a:rPr lang="de-AT" dirty="0"/>
              <a:t>…</a:t>
            </a:r>
            <a:endParaRPr dirty="0"/>
          </a:p>
        </p:txBody>
      </p:sp>
      <p:sp>
        <p:nvSpPr>
          <p:cNvPr id="331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332" name="Textplatzhalter 5"/>
          <p:cNvSpPr txBox="1">
            <a:spLocks noGrp="1"/>
          </p:cNvSpPr>
          <p:nvPr>
            <p:ph type="body" sz="quarter" idx="1"/>
          </p:nvPr>
        </p:nvSpPr>
        <p:spPr>
          <a:xfrm>
            <a:off x="407987" y="2205038"/>
            <a:ext cx="1295401" cy="37877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  <a:r>
              <a:rPr dirty="0"/>
              <a:t>Die Universität </a:t>
            </a:r>
            <a:br>
              <a:rPr dirty="0"/>
            </a:br>
            <a:r>
              <a:rPr dirty="0"/>
              <a:t>für </a:t>
            </a:r>
            <a:r>
              <a:rPr dirty="0" err="1"/>
              <a:t>Weiterbildung</a:t>
            </a:r>
            <a:endParaRPr dirty="0"/>
          </a:p>
          <a:p>
            <a:pPr marL="0" indent="0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dirty="0"/>
              <a:t>Aufbau und Curriculum</a:t>
            </a:r>
          </a:p>
          <a:p>
            <a:pPr marL="0" indent="0">
              <a:buSzTx/>
              <a:buFont typeface="Wingdings"/>
              <a:buNone/>
            </a:pPr>
            <a:r>
              <a:rPr dirty="0" err="1"/>
              <a:t>Informationen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Campus </a:t>
            </a:r>
            <a:r>
              <a:rPr dirty="0" err="1"/>
              <a:t>Krems</a:t>
            </a:r>
            <a:endParaRPr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70CB931B-5F13-EE3F-BBE4-1526C681A7E1}"/>
              </a:ext>
            </a:extLst>
          </p:cNvPr>
          <p:cNvCxnSpPr/>
          <p:nvPr/>
        </p:nvCxnSpPr>
        <p:spPr>
          <a:xfrm>
            <a:off x="2146374" y="1844673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792830A3-CF1D-4A90-E187-746712DFC39F}"/>
              </a:ext>
            </a:extLst>
          </p:cNvPr>
          <p:cNvCxnSpPr/>
          <p:nvPr/>
        </p:nvCxnSpPr>
        <p:spPr>
          <a:xfrm>
            <a:off x="4115100" y="1844675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1106FC12-C5B2-A183-0EB3-E0E97FCE4705}"/>
              </a:ext>
            </a:extLst>
          </p:cNvPr>
          <p:cNvCxnSpPr/>
          <p:nvPr/>
        </p:nvCxnSpPr>
        <p:spPr>
          <a:xfrm>
            <a:off x="6096000" y="1844675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AAFF29E1-8F1A-987D-9DC7-2EEE90C97AEA}"/>
              </a:ext>
            </a:extLst>
          </p:cNvPr>
          <p:cNvCxnSpPr/>
          <p:nvPr/>
        </p:nvCxnSpPr>
        <p:spPr>
          <a:xfrm>
            <a:off x="8075613" y="1844675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F2B1500-79D3-3192-0D7B-A8346E05CD14}"/>
              </a:ext>
            </a:extLst>
          </p:cNvPr>
          <p:cNvCxnSpPr/>
          <p:nvPr/>
        </p:nvCxnSpPr>
        <p:spPr>
          <a:xfrm>
            <a:off x="10056813" y="1844675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06D4CD20-CB58-2F37-7AE6-91067F338DC0}"/>
              </a:ext>
            </a:extLst>
          </p:cNvPr>
          <p:cNvCxnSpPr/>
          <p:nvPr/>
        </p:nvCxnSpPr>
        <p:spPr>
          <a:xfrm>
            <a:off x="12036425" y="1844674"/>
            <a:ext cx="0" cy="3472543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E01002C-C5BF-33AF-7827-FD260617070A}"/>
              </a:ext>
            </a:extLst>
          </p:cNvPr>
          <p:cNvSpPr txBox="1"/>
          <p:nvPr/>
        </p:nvSpPr>
        <p:spPr>
          <a:xfrm>
            <a:off x="2146374" y="1844673"/>
            <a:ext cx="19684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1. Semester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1849BDB-60CD-9BFF-9D44-484B4CAF5C0D}"/>
              </a:ext>
            </a:extLst>
          </p:cNvPr>
          <p:cNvSpPr txBox="1"/>
          <p:nvPr/>
        </p:nvSpPr>
        <p:spPr>
          <a:xfrm>
            <a:off x="4132376" y="1835708"/>
            <a:ext cx="19684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. Semester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3A6B7F-12DE-BC49-D3B4-86A3847F115C}"/>
              </a:ext>
            </a:extLst>
          </p:cNvPr>
          <p:cNvSpPr txBox="1"/>
          <p:nvPr/>
        </p:nvSpPr>
        <p:spPr>
          <a:xfrm>
            <a:off x="6107187" y="1835708"/>
            <a:ext cx="19684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. Semester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6F4D0F4-21E7-C7A3-D754-FC99909BF9A7}"/>
              </a:ext>
            </a:extLst>
          </p:cNvPr>
          <p:cNvSpPr txBox="1"/>
          <p:nvPr/>
        </p:nvSpPr>
        <p:spPr>
          <a:xfrm>
            <a:off x="8093982" y="1835708"/>
            <a:ext cx="19684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. Semester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5CC6BE5-5B87-0EA0-5A98-C90DFDF4144B}"/>
              </a:ext>
            </a:extLst>
          </p:cNvPr>
          <p:cNvSpPr txBox="1"/>
          <p:nvPr/>
        </p:nvSpPr>
        <p:spPr>
          <a:xfrm>
            <a:off x="10068000" y="1835708"/>
            <a:ext cx="19684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. Semester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DE37C605-F637-44D0-731A-47BCB7FF641D}"/>
              </a:ext>
            </a:extLst>
          </p:cNvPr>
          <p:cNvSpPr/>
          <p:nvPr/>
        </p:nvSpPr>
        <p:spPr>
          <a:xfrm>
            <a:off x="6123860" y="2841783"/>
            <a:ext cx="1927790" cy="408620"/>
          </a:xfrm>
          <a:prstGeom prst="roundRect">
            <a:avLst/>
          </a:prstGeom>
          <a:ln w="127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CP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297EF567-CF3C-26A6-DF66-8D8AE14B8C82}"/>
              </a:ext>
            </a:extLst>
          </p:cNvPr>
          <p:cNvSpPr/>
          <p:nvPr/>
        </p:nvSpPr>
        <p:spPr>
          <a:xfrm>
            <a:off x="2171551" y="2843996"/>
            <a:ext cx="3906081" cy="408620"/>
          </a:xfrm>
          <a:prstGeom prst="roundRect">
            <a:avLst/>
          </a:prstGeom>
          <a:solidFill>
            <a:srgbClr val="FF7956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CP – OP-Management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5C1F5D9-5F40-5FE9-0B0F-F54BCF421D24}"/>
              </a:ext>
            </a:extLst>
          </p:cNvPr>
          <p:cNvSpPr/>
          <p:nvPr/>
        </p:nvSpPr>
        <p:spPr>
          <a:xfrm>
            <a:off x="8093982" y="2841783"/>
            <a:ext cx="1927790" cy="408620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CP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Univers"/>
            </a:endParaRPr>
          </a:p>
        </p:txBody>
      </p: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CAA7FA71-58D8-9D68-BC66-FA050A5267D5}"/>
              </a:ext>
            </a:extLst>
          </p:cNvPr>
          <p:cNvSpPr/>
          <p:nvPr/>
        </p:nvSpPr>
        <p:spPr>
          <a:xfrm rot="5400000">
            <a:off x="5800526" y="-182043"/>
            <a:ext cx="613320" cy="7850223"/>
          </a:xfrm>
          <a:prstGeom prst="rightBrace">
            <a:avLst>
              <a:gd name="adj1" fmla="val 56609"/>
              <a:gd name="adj2" fmla="val 50000"/>
            </a:avLst>
          </a:prstGeom>
          <a:noFill/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18AE4E-24E9-6422-43B8-5B3271FE5C06}"/>
              </a:ext>
            </a:extLst>
          </p:cNvPr>
          <p:cNvSpPr txBox="1"/>
          <p:nvPr/>
        </p:nvSpPr>
        <p:spPr>
          <a:xfrm>
            <a:off x="5142648" y="4229390"/>
            <a:ext cx="1929076" cy="923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MSc (CE)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Akad. Experte/in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e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j-lt"/>
                <a:ea typeface="+mj-ea"/>
                <a:cs typeface="+mj-cs"/>
                <a:sym typeface="Univers"/>
              </a:rPr>
              <a:t>tc.</a:t>
            </a:r>
          </a:p>
        </p:txBody>
      </p:sp>
    </p:spTree>
    <p:extLst>
      <p:ext uri="{BB962C8B-B14F-4D97-AF65-F5344CB8AC3E}">
        <p14:creationId xmlns:p14="http://schemas.microsoft.com/office/powerpoint/2010/main" val="875116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369" name="Inhaltsplatzhalter 4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b="1"/>
            </a:pPr>
            <a:r>
              <a:rPr sz="1600" dirty="0"/>
              <a:t>Universität für </a:t>
            </a:r>
            <a:r>
              <a:rPr sz="1600" dirty="0" err="1"/>
              <a:t>Weiterbildung</a:t>
            </a:r>
            <a:r>
              <a:rPr sz="1600" dirty="0"/>
              <a:t> </a:t>
            </a:r>
            <a:r>
              <a:rPr sz="1600" dirty="0" err="1"/>
              <a:t>Krems</a:t>
            </a:r>
            <a:r>
              <a:rPr sz="1600" dirty="0"/>
              <a:t> (Donau-Universität </a:t>
            </a:r>
            <a:r>
              <a:rPr sz="1600" dirty="0" err="1"/>
              <a:t>Krems</a:t>
            </a:r>
            <a:r>
              <a:rPr sz="1600" dirty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 b="1"/>
            </a:pPr>
            <a:r>
              <a:rPr sz="1600" dirty="0"/>
              <a:t>IMC </a:t>
            </a:r>
            <a:r>
              <a:rPr sz="1600" dirty="0" err="1"/>
              <a:t>Fachhochschule</a:t>
            </a:r>
            <a:r>
              <a:rPr sz="1600" dirty="0"/>
              <a:t> </a:t>
            </a:r>
            <a:r>
              <a:rPr sz="1600" dirty="0" err="1"/>
              <a:t>Krems</a:t>
            </a:r>
            <a:endParaRPr sz="1600" dirty="0"/>
          </a:p>
          <a:p>
            <a:pPr>
              <a:lnSpc>
                <a:spcPct val="150000"/>
              </a:lnSpc>
              <a:spcBef>
                <a:spcPts val="600"/>
              </a:spcBef>
              <a:defRPr b="1"/>
            </a:pPr>
            <a:r>
              <a:rPr sz="1600" dirty="0"/>
              <a:t>Karl Landsteiner </a:t>
            </a:r>
            <a:r>
              <a:rPr sz="1600" dirty="0" err="1"/>
              <a:t>Privatuniversität</a:t>
            </a:r>
            <a:r>
              <a:rPr sz="1600" dirty="0"/>
              <a:t> für </a:t>
            </a:r>
            <a:r>
              <a:rPr sz="1600" dirty="0" err="1"/>
              <a:t>Gesundheitswissenschaften</a:t>
            </a:r>
            <a:endParaRPr sz="16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SzTx/>
              <a:buFont typeface="Wingdings"/>
              <a:buNone/>
              <a:defRPr b="1"/>
            </a:pPr>
            <a:endParaRPr lang="de-AT" sz="16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SzTx/>
              <a:buFont typeface="Wingdings"/>
              <a:buNone/>
              <a:defRPr b="1"/>
            </a:pPr>
            <a:r>
              <a:rPr sz="1600" dirty="0"/>
              <a:t>In der Wachau, </a:t>
            </a:r>
            <a:r>
              <a:rPr sz="1600" dirty="0" err="1"/>
              <a:t>einer</a:t>
            </a:r>
            <a:r>
              <a:rPr sz="1600" dirty="0"/>
              <a:t> der </a:t>
            </a:r>
            <a:r>
              <a:rPr sz="1600" dirty="0" err="1"/>
              <a:t>schönsten</a:t>
            </a:r>
            <a:r>
              <a:rPr sz="1600" dirty="0"/>
              <a:t> </a:t>
            </a:r>
            <a:r>
              <a:rPr sz="1600" dirty="0" err="1"/>
              <a:t>Kulturlandschaften</a:t>
            </a:r>
            <a:r>
              <a:rPr sz="1600" dirty="0"/>
              <a:t> </a:t>
            </a:r>
            <a:r>
              <a:rPr sz="1600" dirty="0" err="1"/>
              <a:t>Europas</a:t>
            </a:r>
            <a:r>
              <a:rPr sz="1600" dirty="0"/>
              <a:t> und UNESCO </a:t>
            </a:r>
            <a:r>
              <a:rPr sz="1600" dirty="0" err="1"/>
              <a:t>Weltkulturerbe</a:t>
            </a:r>
            <a:r>
              <a:rPr sz="1600" dirty="0"/>
              <a:t>. </a:t>
            </a:r>
          </a:p>
        </p:txBody>
      </p:sp>
      <p:sp>
        <p:nvSpPr>
          <p:cNvPr id="370" name="Titel 6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79" cy="768575"/>
          </a:xfrm>
          <a:prstGeom prst="rect">
            <a:avLst/>
          </a:prstGeom>
        </p:spPr>
        <p:txBody>
          <a:bodyPr/>
          <a:lstStyle/>
          <a:p>
            <a:r>
              <a:t>Hochschulstandort Campus Krems</a:t>
            </a:r>
          </a:p>
        </p:txBody>
      </p:sp>
      <p:sp>
        <p:nvSpPr>
          <p:cNvPr id="371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15</a:t>
            </a:fld>
            <a:endParaRPr/>
          </a:p>
        </p:txBody>
      </p:sp>
      <p:pic>
        <p:nvPicPr>
          <p:cNvPr id="37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642" y="2206513"/>
            <a:ext cx="1903722" cy="1268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Picture 9" descr="Picture 9"/>
          <p:cNvPicPr>
            <a:picLocks noChangeAspect="1"/>
          </p:cNvPicPr>
          <p:nvPr/>
        </p:nvPicPr>
        <p:blipFill>
          <a:blip r:embed="rId3"/>
          <a:srcRect t="7590" b="6261"/>
          <a:stretch>
            <a:fillRect/>
          </a:stretch>
        </p:blipFill>
        <p:spPr>
          <a:xfrm>
            <a:off x="9878704" y="4852646"/>
            <a:ext cx="1903722" cy="127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icture 10" descr="Picture 10"/>
          <p:cNvPicPr>
            <a:picLocks noChangeAspect="1"/>
          </p:cNvPicPr>
          <p:nvPr/>
        </p:nvPicPr>
        <p:blipFill>
          <a:blip r:embed="rId4"/>
          <a:srcRect t="7208" b="8964"/>
          <a:stretch>
            <a:fillRect/>
          </a:stretch>
        </p:blipFill>
        <p:spPr>
          <a:xfrm>
            <a:off x="9886642" y="3528880"/>
            <a:ext cx="1903722" cy="1269615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Textplatzhalter 5"/>
          <p:cNvSpPr>
            <a:spLocks noGrp="1"/>
          </p:cNvSpPr>
          <p:nvPr>
            <p:ph type="body" idx="24"/>
          </p:nvPr>
        </p:nvSpPr>
        <p:spPr>
          <a:xfrm>
            <a:off x="407987" y="2205038"/>
            <a:ext cx="1295401" cy="3787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 typeface="Wingdings"/>
              <a:buNone/>
            </a:pPr>
            <a:r>
              <a:rPr dirty="0"/>
              <a:t>Die Universität </a:t>
            </a:r>
            <a:br>
              <a:rPr dirty="0"/>
            </a:br>
            <a:r>
              <a:rPr dirty="0"/>
              <a:t>für </a:t>
            </a:r>
            <a:r>
              <a:rPr dirty="0" err="1"/>
              <a:t>Weiterbildung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Aufbau und Curriculum</a:t>
            </a:r>
            <a:endParaRPr lang="de-AT" dirty="0"/>
          </a:p>
          <a:p>
            <a:pPr marL="0" indent="0">
              <a:buSzTx/>
              <a:buFont typeface="Wingdings"/>
              <a:buNone/>
            </a:pPr>
            <a:r>
              <a:rPr lang="de-AT" dirty="0"/>
              <a:t>Informationen</a:t>
            </a:r>
            <a:endParaRPr dirty="0"/>
          </a:p>
          <a:p>
            <a:pPr marL="0" indent="0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dirty="0"/>
              <a:t>Campus </a:t>
            </a:r>
            <a:r>
              <a:rPr dirty="0" err="1"/>
              <a:t>Krems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hteck"/>
          <p:cNvSpPr/>
          <p:nvPr/>
        </p:nvSpPr>
        <p:spPr>
          <a:xfrm>
            <a:off x="191343" y="3602516"/>
            <a:ext cx="5162855" cy="2957533"/>
          </a:xfrm>
          <a:prstGeom prst="rect">
            <a:avLst/>
          </a:prstGeom>
          <a:solidFill>
            <a:srgbClr val="8EBAE5">
              <a:alpha val="75000"/>
            </a:srgbClr>
          </a:solidFill>
          <a:ln w="12700">
            <a:miter lim="400000"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Gerlinde Weber, MSc…"/>
          <p:cNvSpPr txBox="1"/>
          <p:nvPr/>
        </p:nvSpPr>
        <p:spPr>
          <a:xfrm>
            <a:off x="1506915" y="3896615"/>
            <a:ext cx="8770021" cy="2347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de-AT" dirty="0"/>
              <a:t>Gerlinde Weber, MSc</a:t>
            </a:r>
            <a:endParaRPr dirty="0"/>
          </a:p>
          <a:p>
            <a:pPr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Studiengangs</a:t>
            </a:r>
            <a:r>
              <a:rPr lang="de-AT" dirty="0" err="1"/>
              <a:t>organisation</a:t>
            </a:r>
            <a:endParaRPr lang="de-AT" dirty="0"/>
          </a:p>
          <a:p>
            <a:pPr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de-AT" dirty="0"/>
          </a:p>
          <a:p>
            <a:pPr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Mag. Michael Ogertschnig, MBA</a:t>
            </a:r>
          </a:p>
          <a:p>
            <a:pPr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Studiengangsleitung</a:t>
            </a:r>
            <a:endParaRPr sz="3400" dirty="0"/>
          </a:p>
        </p:txBody>
      </p:sp>
      <p:pic>
        <p:nvPicPr>
          <p:cNvPr id="260" name="Ogertschnig_Michael_c_Daniel_Novotny.jpg" descr="Ogertschnig_Michael_c_Daniel_Novot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8" y="5242135"/>
            <a:ext cx="736682" cy="982242"/>
          </a:xfrm>
          <a:prstGeom prst="rect">
            <a:avLst/>
          </a:prstGeom>
          <a:ln w="12700">
            <a:solidFill>
              <a:srgbClr val="FFFFFF"/>
            </a:solidFill>
            <a:bevel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309E5EB-E5EA-807A-1514-171C0F704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8" y="3924220"/>
            <a:ext cx="736682" cy="982243"/>
          </a:xfrm>
          <a:prstGeom prst="rect">
            <a:avLst/>
          </a:prstGeom>
          <a:ln w="12700">
            <a:solidFill>
              <a:srgbClr val="FFFFFF"/>
            </a:solidFill>
            <a:bevel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CB57B5A-5972-5240-0DB5-4B161E1F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43" y="1518607"/>
            <a:ext cx="5041442" cy="5041442"/>
          </a:xfrm>
          <a:prstGeom prst="rect">
            <a:avLst/>
          </a:prstGeom>
        </p:spPr>
      </p:pic>
      <p:sp>
        <p:nvSpPr>
          <p:cNvPr id="5" name="Rechteck">
            <a:extLst>
              <a:ext uri="{FF2B5EF4-FFF2-40B4-BE49-F238E27FC236}">
                <a16:creationId xmlns:a16="http://schemas.microsoft.com/office/drawing/2014/main" id="{AE5D0CB1-1922-5C54-DB6F-C4586675F33D}"/>
              </a:ext>
            </a:extLst>
          </p:cNvPr>
          <p:cNvSpPr/>
          <p:nvPr/>
        </p:nvSpPr>
        <p:spPr>
          <a:xfrm>
            <a:off x="191342" y="1497821"/>
            <a:ext cx="5162855" cy="1936859"/>
          </a:xfrm>
          <a:prstGeom prst="rect">
            <a:avLst/>
          </a:prstGeom>
          <a:solidFill>
            <a:srgbClr val="8EBAE5">
              <a:alpha val="75000"/>
            </a:srgbClr>
          </a:solidFill>
          <a:ln w="12700">
            <a:miter lim="400000"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Gerlinde Weber, MSc…">
            <a:extLst>
              <a:ext uri="{FF2B5EF4-FFF2-40B4-BE49-F238E27FC236}">
                <a16:creationId xmlns:a16="http://schemas.microsoft.com/office/drawing/2014/main" id="{23CDD81C-BE81-B93C-208A-54E18C0E7DA0}"/>
              </a:ext>
            </a:extLst>
          </p:cNvPr>
          <p:cNvSpPr txBox="1"/>
          <p:nvPr/>
        </p:nvSpPr>
        <p:spPr>
          <a:xfrm>
            <a:off x="1506915" y="1824203"/>
            <a:ext cx="3286310" cy="96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de-AT" dirty="0"/>
              <a:t>Online-Informationsabend</a:t>
            </a:r>
          </a:p>
          <a:p>
            <a:pPr>
              <a:defRPr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de-AT" dirty="0"/>
              <a:t>19. Juni 2024 um 18:00 Uhr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9696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campus_gesamt_stickler_300dpi" descr="campus_gesamt_stickler_300dpi"/>
          <p:cNvPicPr>
            <a:picLocks noChangeAspect="1"/>
          </p:cNvPicPr>
          <p:nvPr/>
        </p:nvPicPr>
        <p:blipFill>
          <a:blip r:embed="rId2"/>
          <a:srcRect l="2" t="2238" r="5584" b="10742"/>
          <a:stretch>
            <a:fillRect/>
          </a:stretch>
        </p:blipFill>
        <p:spPr>
          <a:xfrm>
            <a:off x="5676" y="30205"/>
            <a:ext cx="12186325" cy="6827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271" name="Inhaltsplatzhalter 4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Font typeface="Wingdings"/>
              <a:buNone/>
              <a:defRPr b="1"/>
            </a:pPr>
            <a:r>
              <a:rPr sz="1600" dirty="0"/>
              <a:t>... </a:t>
            </a:r>
            <a:r>
              <a:rPr sz="1600" dirty="0" err="1"/>
              <a:t>ist</a:t>
            </a:r>
            <a:r>
              <a:rPr sz="1600" dirty="0"/>
              <a:t> DIE Universität für </a:t>
            </a:r>
            <a:r>
              <a:rPr sz="1600" dirty="0" err="1"/>
              <a:t>Weiterbildung</a:t>
            </a:r>
            <a:r>
              <a:rPr sz="1600" dirty="0"/>
              <a:t>.</a:t>
            </a:r>
          </a:p>
          <a:p>
            <a:pPr marL="180000" indent="-180000">
              <a:buClr>
                <a:srgbClr val="8EBAE5"/>
              </a:buClr>
            </a:pPr>
            <a:r>
              <a:rPr sz="1600" dirty="0"/>
              <a:t>Die Universität für </a:t>
            </a:r>
            <a:r>
              <a:rPr sz="1600" dirty="0" err="1"/>
              <a:t>Weiterbildung</a:t>
            </a:r>
            <a:r>
              <a:rPr sz="1600" dirty="0"/>
              <a:t> </a:t>
            </a:r>
            <a:r>
              <a:rPr sz="1600" dirty="0" err="1"/>
              <a:t>Krems</a:t>
            </a:r>
            <a:r>
              <a:rPr sz="1600" dirty="0"/>
              <a:t> </a:t>
            </a:r>
            <a:r>
              <a:rPr sz="1600" dirty="0" err="1"/>
              <a:t>ist</a:t>
            </a:r>
            <a:r>
              <a:rPr sz="1600" dirty="0"/>
              <a:t> die </a:t>
            </a:r>
            <a:r>
              <a:rPr sz="1600" b="1" dirty="0" err="1"/>
              <a:t>führende</a:t>
            </a:r>
            <a:r>
              <a:rPr sz="1600" b="1" dirty="0"/>
              <a:t> </a:t>
            </a:r>
            <a:r>
              <a:rPr sz="1600" b="1" dirty="0" err="1"/>
              <a:t>öffentliche</a:t>
            </a:r>
            <a:r>
              <a:rPr sz="1600" b="1" dirty="0"/>
              <a:t> Universität für </a:t>
            </a:r>
            <a:r>
              <a:rPr sz="1600" b="1" dirty="0" err="1"/>
              <a:t>Weiterbildung</a:t>
            </a:r>
            <a:r>
              <a:rPr sz="1600" dirty="0"/>
              <a:t> in Europa. </a:t>
            </a:r>
          </a:p>
          <a:p>
            <a:pPr marL="180000" indent="-180000">
              <a:buClr>
                <a:srgbClr val="8EBAE5"/>
              </a:buClr>
            </a:pPr>
            <a:r>
              <a:rPr sz="1600" dirty="0"/>
              <a:t>Sie </a:t>
            </a:r>
            <a:r>
              <a:rPr sz="1600" dirty="0" err="1"/>
              <a:t>arbeitet</a:t>
            </a:r>
            <a:r>
              <a:rPr sz="1600" dirty="0"/>
              <a:t> </a:t>
            </a:r>
            <a:r>
              <a:rPr sz="1600" dirty="0" err="1"/>
              <a:t>mit</a:t>
            </a:r>
            <a:r>
              <a:rPr sz="1600" dirty="0"/>
              <a:t> </a:t>
            </a:r>
            <a:r>
              <a:rPr sz="1600" dirty="0" err="1"/>
              <a:t>ihrer</a:t>
            </a:r>
            <a:r>
              <a:rPr sz="1600" dirty="0"/>
              <a:t> Expertise in </a:t>
            </a:r>
            <a:r>
              <a:rPr sz="1600" dirty="0" err="1"/>
              <a:t>Forschung</a:t>
            </a:r>
            <a:r>
              <a:rPr sz="1600" dirty="0"/>
              <a:t> und </a:t>
            </a:r>
            <a:r>
              <a:rPr sz="1600" dirty="0" err="1"/>
              <a:t>Lehre</a:t>
            </a:r>
            <a:r>
              <a:rPr sz="1600" dirty="0"/>
              <a:t> an der </a:t>
            </a:r>
            <a:r>
              <a:rPr sz="1600" dirty="0" err="1"/>
              <a:t>Bewältigung</a:t>
            </a:r>
            <a:r>
              <a:rPr sz="1600" dirty="0"/>
              <a:t> </a:t>
            </a:r>
            <a:r>
              <a:rPr sz="1600" b="1" dirty="0" err="1"/>
              <a:t>gesellschaftlicher</a:t>
            </a:r>
            <a:r>
              <a:rPr sz="1600" b="1" dirty="0"/>
              <a:t> </a:t>
            </a:r>
            <a:r>
              <a:rPr sz="1600" b="1" dirty="0" err="1"/>
              <a:t>Herausforderungen</a:t>
            </a:r>
            <a:r>
              <a:rPr sz="1600" dirty="0"/>
              <a:t>.</a:t>
            </a:r>
          </a:p>
          <a:p>
            <a:pPr marL="180000" indent="-180000">
              <a:buClr>
                <a:srgbClr val="8EBAE5"/>
              </a:buClr>
            </a:pPr>
            <a:endParaRPr sz="1600" dirty="0"/>
          </a:p>
          <a:p>
            <a:pPr marL="0" indent="0">
              <a:buSzTx/>
              <a:buFont typeface="Wingdings"/>
              <a:buNone/>
              <a:defRPr b="1"/>
            </a:pPr>
            <a:r>
              <a:rPr sz="1600" dirty="0"/>
              <a:t>... </a:t>
            </a:r>
            <a:r>
              <a:rPr sz="1600" dirty="0" err="1"/>
              <a:t>ist</a:t>
            </a:r>
            <a:r>
              <a:rPr sz="1600" dirty="0"/>
              <a:t> DER </a:t>
            </a:r>
            <a:r>
              <a:rPr sz="1600" dirty="0" err="1"/>
              <a:t>Spezialist</a:t>
            </a:r>
            <a:r>
              <a:rPr sz="1600" dirty="0"/>
              <a:t> für </a:t>
            </a:r>
            <a:r>
              <a:rPr sz="1600" dirty="0" err="1"/>
              <a:t>lebenslanges</a:t>
            </a:r>
            <a:r>
              <a:rPr sz="1600" dirty="0"/>
              <a:t> </a:t>
            </a:r>
            <a:r>
              <a:rPr sz="1600" dirty="0" err="1"/>
              <a:t>Lernen</a:t>
            </a:r>
            <a:r>
              <a:rPr sz="1600" dirty="0"/>
              <a:t>.</a:t>
            </a:r>
          </a:p>
          <a:p>
            <a:pPr marL="180000" indent="-180000">
              <a:buClr>
                <a:srgbClr val="8EBAE5"/>
              </a:buClr>
            </a:pPr>
            <a:r>
              <a:rPr sz="1600" dirty="0" err="1"/>
              <a:t>Forschungsgeleitete</a:t>
            </a:r>
            <a:r>
              <a:rPr sz="1600" dirty="0"/>
              <a:t>, </a:t>
            </a:r>
            <a:r>
              <a:rPr sz="1600" dirty="0" err="1"/>
              <a:t>praxisorientierte</a:t>
            </a:r>
            <a:r>
              <a:rPr sz="1600" dirty="0"/>
              <a:t> </a:t>
            </a:r>
            <a:r>
              <a:rPr sz="1600" dirty="0" err="1"/>
              <a:t>Lehre</a:t>
            </a:r>
            <a:r>
              <a:rPr sz="1600" dirty="0"/>
              <a:t>.</a:t>
            </a:r>
          </a:p>
          <a:p>
            <a:pPr marL="180000" indent="-180000">
              <a:buClr>
                <a:srgbClr val="8EBAE5"/>
              </a:buClr>
              <a:defRPr b="1"/>
            </a:pPr>
            <a:r>
              <a:rPr sz="1600" dirty="0" err="1"/>
              <a:t>Interdisziplinarität</a:t>
            </a:r>
            <a:r>
              <a:rPr sz="1600" b="0" dirty="0"/>
              <a:t> in </a:t>
            </a:r>
            <a:r>
              <a:rPr sz="1600" b="0" dirty="0" err="1"/>
              <a:t>Lehre</a:t>
            </a:r>
            <a:r>
              <a:rPr sz="1600" b="0" dirty="0"/>
              <a:t> und </a:t>
            </a:r>
            <a:r>
              <a:rPr sz="1600" b="0" dirty="0" err="1"/>
              <a:t>Forschung</a:t>
            </a:r>
            <a:r>
              <a:rPr sz="1600" b="0" dirty="0"/>
              <a:t>.</a:t>
            </a:r>
          </a:p>
          <a:p>
            <a:pPr marL="180000" indent="-180000">
              <a:buClr>
                <a:srgbClr val="8EBAE5"/>
              </a:buClr>
              <a:defRPr b="1"/>
            </a:pPr>
            <a:r>
              <a:rPr sz="1600" dirty="0" err="1"/>
              <a:t>Internationale</a:t>
            </a:r>
            <a:r>
              <a:rPr sz="1600" b="0" dirty="0"/>
              <a:t> </a:t>
            </a:r>
            <a:r>
              <a:rPr sz="1600" dirty="0" err="1"/>
              <a:t>Vortragende</a:t>
            </a:r>
            <a:r>
              <a:rPr sz="1600" b="0" dirty="0"/>
              <a:t> und </a:t>
            </a:r>
            <a:r>
              <a:rPr sz="1600" b="0" dirty="0" err="1"/>
              <a:t>Partnerinstitutionen</a:t>
            </a:r>
            <a:r>
              <a:rPr sz="1600" b="0" dirty="0"/>
              <a:t>.</a:t>
            </a:r>
          </a:p>
          <a:p>
            <a:pPr marL="180000" indent="-180000">
              <a:buClr>
                <a:srgbClr val="8EBAE5"/>
              </a:buClr>
            </a:pPr>
            <a:r>
              <a:rPr sz="1600" dirty="0" err="1"/>
              <a:t>Forschung</a:t>
            </a:r>
            <a:r>
              <a:rPr sz="1600" dirty="0"/>
              <a:t> </a:t>
            </a:r>
            <a:r>
              <a:rPr sz="1600" dirty="0" err="1"/>
              <a:t>u.a.</a:t>
            </a:r>
            <a:r>
              <a:rPr sz="1600" dirty="0"/>
              <a:t> </a:t>
            </a:r>
            <a:r>
              <a:rPr sz="1600" dirty="0" err="1"/>
              <a:t>im</a:t>
            </a:r>
            <a:r>
              <a:rPr sz="1600" dirty="0"/>
              <a:t> </a:t>
            </a:r>
            <a:r>
              <a:rPr sz="1600" dirty="0" err="1"/>
              <a:t>Bereich</a:t>
            </a:r>
            <a:r>
              <a:rPr sz="1600" dirty="0"/>
              <a:t> </a:t>
            </a:r>
            <a:r>
              <a:rPr sz="1600" b="1" dirty="0" err="1"/>
              <a:t>neuer</a:t>
            </a:r>
            <a:r>
              <a:rPr sz="1600" b="1" dirty="0"/>
              <a:t> Lehr- und </a:t>
            </a:r>
            <a:r>
              <a:rPr sz="1600" b="1" dirty="0" err="1"/>
              <a:t>Lerntechniken</a:t>
            </a:r>
            <a:r>
              <a:rPr sz="1600" b="1" dirty="0"/>
              <a:t>.</a:t>
            </a:r>
          </a:p>
        </p:txBody>
      </p:sp>
      <p:sp>
        <p:nvSpPr>
          <p:cNvPr id="272" name="Textplatzhalter 5"/>
          <p:cNvSpPr>
            <a:spLocks noGrp="1"/>
          </p:cNvSpPr>
          <p:nvPr>
            <p:ph type="body" idx="24"/>
          </p:nvPr>
        </p:nvSpPr>
        <p:spPr>
          <a:xfrm>
            <a:off x="407987" y="2205038"/>
            <a:ext cx="1295401" cy="3787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dirty="0"/>
              <a:t>Die Universität </a:t>
            </a:r>
            <a:br>
              <a:rPr dirty="0"/>
            </a:br>
            <a:r>
              <a:rPr dirty="0"/>
              <a:t>für </a:t>
            </a:r>
            <a:r>
              <a:rPr dirty="0" err="1"/>
              <a:t>Weiterbildung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Aufbau und Curriculum</a:t>
            </a:r>
          </a:p>
          <a:p>
            <a:pPr marL="0" indent="0">
              <a:buSzTx/>
              <a:buFont typeface="Wingdings"/>
              <a:buNone/>
            </a:pPr>
            <a:r>
              <a:rPr dirty="0" err="1"/>
              <a:t>Informationen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Campus </a:t>
            </a:r>
            <a:r>
              <a:rPr dirty="0" err="1"/>
              <a:t>Krems</a:t>
            </a:r>
            <a:endParaRPr dirty="0"/>
          </a:p>
        </p:txBody>
      </p:sp>
      <p:sp>
        <p:nvSpPr>
          <p:cNvPr id="273" name="Titel 6"/>
          <p:cNvSpPr txBox="1">
            <a:spLocks noGrp="1"/>
          </p:cNvSpPr>
          <p:nvPr>
            <p:ph type="title"/>
          </p:nvPr>
        </p:nvSpPr>
        <p:spPr>
          <a:xfrm>
            <a:off x="2364018" y="1193800"/>
            <a:ext cx="5904634" cy="768575"/>
          </a:xfrm>
          <a:prstGeom prst="rect">
            <a:avLst/>
          </a:prstGeom>
        </p:spPr>
        <p:txBody>
          <a:bodyPr/>
          <a:lstStyle/>
          <a:p>
            <a:r>
              <a:rPr dirty="0"/>
              <a:t>Universität für </a:t>
            </a:r>
            <a:r>
              <a:rPr dirty="0" err="1"/>
              <a:t>Weiterbildung</a:t>
            </a:r>
            <a:r>
              <a:rPr dirty="0"/>
              <a:t> </a:t>
            </a:r>
            <a:r>
              <a:rPr dirty="0" err="1"/>
              <a:t>Krems</a:t>
            </a:r>
            <a:endParaRPr dirty="0"/>
          </a:p>
        </p:txBody>
      </p:sp>
      <p:sp>
        <p:nvSpPr>
          <p:cNvPr id="274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275" name="Picture 57" descr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889" y="3527483"/>
            <a:ext cx="1898585" cy="126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icture 60" descr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889" y="4849929"/>
            <a:ext cx="1898585" cy="126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icture 63" descr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779" y="2205038"/>
            <a:ext cx="1898585" cy="1267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280" name="Inhaltsplatzhalter 4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Font typeface="Wingdings"/>
              <a:buNone/>
              <a:defRPr b="1"/>
            </a:pPr>
            <a:r>
              <a:rPr sz="1600" dirty="0"/>
              <a:t>... </a:t>
            </a:r>
            <a:r>
              <a:rPr sz="1600" dirty="0" err="1"/>
              <a:t>steht</a:t>
            </a:r>
            <a:r>
              <a:rPr sz="1600" dirty="0"/>
              <a:t> für Innovation.</a:t>
            </a:r>
          </a:p>
          <a:p>
            <a:pPr marL="180000" indent="-180000">
              <a:buClr>
                <a:srgbClr val="8EBAE5"/>
              </a:buClr>
            </a:pPr>
            <a:r>
              <a:rPr sz="1600" dirty="0" err="1"/>
              <a:t>Rasches</a:t>
            </a:r>
            <a:r>
              <a:rPr sz="1600" dirty="0"/>
              <a:t> </a:t>
            </a:r>
            <a:r>
              <a:rPr sz="1600" dirty="0" err="1"/>
              <a:t>Erkennen</a:t>
            </a:r>
            <a:r>
              <a:rPr sz="1600" dirty="0"/>
              <a:t> von </a:t>
            </a:r>
            <a:r>
              <a:rPr sz="1600" b="1" dirty="0" err="1"/>
              <a:t>Bedarf</a:t>
            </a:r>
            <a:r>
              <a:rPr sz="1600" dirty="0"/>
              <a:t> an </a:t>
            </a:r>
            <a:r>
              <a:rPr sz="1600" dirty="0" err="1"/>
              <a:t>universitärer</a:t>
            </a:r>
            <a:r>
              <a:rPr sz="1600" dirty="0"/>
              <a:t> </a:t>
            </a:r>
            <a:r>
              <a:rPr sz="1600" dirty="0" err="1"/>
              <a:t>Weiterbildung</a:t>
            </a:r>
            <a:r>
              <a:rPr sz="1600" dirty="0"/>
              <a:t>.</a:t>
            </a:r>
          </a:p>
          <a:p>
            <a:pPr marL="180000" indent="-180000">
              <a:buClr>
                <a:srgbClr val="8EBAE5"/>
              </a:buClr>
            </a:pPr>
            <a:r>
              <a:rPr sz="1600" dirty="0" err="1"/>
              <a:t>Lehre</a:t>
            </a:r>
            <a:r>
              <a:rPr sz="1600" dirty="0"/>
              <a:t> in </a:t>
            </a:r>
            <a:r>
              <a:rPr sz="1600" dirty="0" err="1"/>
              <a:t>Spezialgebieten</a:t>
            </a:r>
            <a:r>
              <a:rPr sz="1600" dirty="0"/>
              <a:t> und </a:t>
            </a:r>
            <a:r>
              <a:rPr sz="1600" dirty="0" err="1"/>
              <a:t>fachübergreifend</a:t>
            </a:r>
            <a:r>
              <a:rPr sz="1600" dirty="0"/>
              <a:t>.</a:t>
            </a:r>
          </a:p>
          <a:p>
            <a:pPr marL="180000" indent="-180000">
              <a:buClr>
                <a:srgbClr val="8EBAE5"/>
              </a:buClr>
              <a:defRPr b="1"/>
            </a:pPr>
            <a:r>
              <a:rPr sz="1600" dirty="0" err="1"/>
              <a:t>Starkes</a:t>
            </a:r>
            <a:r>
              <a:rPr sz="1600" dirty="0"/>
              <a:t> </a:t>
            </a:r>
            <a:r>
              <a:rPr sz="1600" dirty="0" err="1"/>
              <a:t>Netzwerk</a:t>
            </a:r>
            <a:r>
              <a:rPr sz="1600" dirty="0"/>
              <a:t> </a:t>
            </a:r>
            <a:r>
              <a:rPr sz="1600" b="0" dirty="0"/>
              <a:t>an </a:t>
            </a:r>
            <a:r>
              <a:rPr sz="1600" b="0" dirty="0" err="1"/>
              <a:t>Kooperationspartner:innen</a:t>
            </a:r>
            <a:r>
              <a:rPr sz="1600" b="0" dirty="0"/>
              <a:t> </a:t>
            </a:r>
            <a:r>
              <a:rPr sz="1600" b="0" dirty="0" err="1"/>
              <a:t>aus</a:t>
            </a:r>
            <a:r>
              <a:rPr sz="1600" b="0" dirty="0"/>
              <a:t> </a:t>
            </a:r>
            <a:r>
              <a:rPr sz="1600" b="0" dirty="0" err="1"/>
              <a:t>Wirtschaft</a:t>
            </a:r>
            <a:r>
              <a:rPr sz="1600" b="0" dirty="0"/>
              <a:t>, </a:t>
            </a:r>
            <a:r>
              <a:rPr sz="1600" b="0" dirty="0" err="1"/>
              <a:t>Wissenschaft</a:t>
            </a:r>
            <a:r>
              <a:rPr sz="1600" b="0" dirty="0"/>
              <a:t> </a:t>
            </a:r>
            <a:r>
              <a:rPr sz="1600" b="0" dirty="0" err="1"/>
              <a:t>sowie</a:t>
            </a:r>
            <a:r>
              <a:rPr sz="1600" b="0" dirty="0"/>
              <a:t> </a:t>
            </a:r>
            <a:r>
              <a:rPr sz="1600" b="0" dirty="0" err="1"/>
              <a:t>öffentlichen</a:t>
            </a:r>
            <a:r>
              <a:rPr sz="1600" b="0" dirty="0"/>
              <a:t> </a:t>
            </a:r>
            <a:r>
              <a:rPr sz="1600" b="0" dirty="0" err="1"/>
              <a:t>Einrichtungen</a:t>
            </a:r>
            <a:r>
              <a:rPr sz="1600" b="0" dirty="0"/>
              <a:t> </a:t>
            </a:r>
            <a:r>
              <a:rPr sz="1600" b="0" dirty="0" err="1"/>
              <a:t>im</a:t>
            </a:r>
            <a:r>
              <a:rPr sz="1600" b="0" dirty="0"/>
              <a:t> In- und </a:t>
            </a:r>
            <a:r>
              <a:rPr sz="1600" b="0" dirty="0" err="1"/>
              <a:t>Ausland</a:t>
            </a:r>
            <a:r>
              <a:rPr sz="1600" b="0" dirty="0"/>
              <a:t>.</a:t>
            </a:r>
          </a:p>
          <a:p>
            <a:pPr marL="180000" indent="-180000">
              <a:buClr>
                <a:srgbClr val="8EBAE5"/>
              </a:buClr>
            </a:pPr>
            <a:endParaRPr sz="1600" b="0" dirty="0"/>
          </a:p>
          <a:p>
            <a:pPr marL="0" indent="0">
              <a:buSzTx/>
              <a:buFont typeface="Wingdings"/>
              <a:buNone/>
              <a:defRPr b="1"/>
            </a:pPr>
            <a:r>
              <a:rPr sz="1600" dirty="0"/>
              <a:t>... </a:t>
            </a:r>
            <a:r>
              <a:rPr sz="1600" dirty="0" err="1"/>
              <a:t>Betreibt</a:t>
            </a:r>
            <a:r>
              <a:rPr sz="1600" dirty="0"/>
              <a:t> </a:t>
            </a:r>
            <a:r>
              <a:rPr sz="1600" dirty="0" err="1"/>
              <a:t>transferfähige</a:t>
            </a:r>
            <a:r>
              <a:rPr sz="1600" dirty="0"/>
              <a:t> </a:t>
            </a:r>
            <a:r>
              <a:rPr sz="1600" dirty="0" err="1"/>
              <a:t>Forschung</a:t>
            </a:r>
            <a:r>
              <a:rPr sz="1600" dirty="0"/>
              <a:t> in </a:t>
            </a:r>
            <a:r>
              <a:rPr sz="1600" dirty="0" err="1"/>
              <a:t>Spezialgebieten</a:t>
            </a:r>
            <a:r>
              <a:rPr sz="1600" dirty="0"/>
              <a:t>.</a:t>
            </a:r>
          </a:p>
          <a:p>
            <a:pPr marL="180000" indent="-180000">
              <a:buClr>
                <a:srgbClr val="8EBAE5"/>
              </a:buClr>
            </a:pPr>
            <a:r>
              <a:rPr sz="1600" dirty="0" err="1"/>
              <a:t>Biomedizinische</a:t>
            </a:r>
            <a:r>
              <a:rPr sz="1600" dirty="0"/>
              <a:t> </a:t>
            </a:r>
            <a:r>
              <a:rPr sz="1600" dirty="0" err="1"/>
              <a:t>Technologie</a:t>
            </a:r>
            <a:r>
              <a:rPr sz="1600" dirty="0"/>
              <a:t>.</a:t>
            </a:r>
          </a:p>
          <a:p>
            <a:pPr marL="180000" indent="-180000">
              <a:buClr>
                <a:srgbClr val="8EBAE5"/>
              </a:buClr>
            </a:pPr>
            <a:r>
              <a:rPr sz="1600" dirty="0" err="1"/>
              <a:t>Biopsychosoziale</a:t>
            </a:r>
            <a:r>
              <a:rPr sz="1600" dirty="0"/>
              <a:t> Gesundheit.</a:t>
            </a:r>
          </a:p>
          <a:p>
            <a:pPr marL="180000" indent="-180000">
              <a:buClr>
                <a:srgbClr val="8EBAE5"/>
              </a:buClr>
            </a:pPr>
            <a:r>
              <a:rPr sz="1600" dirty="0"/>
              <a:t>Regenerative </a:t>
            </a:r>
            <a:r>
              <a:rPr sz="1600" dirty="0" err="1"/>
              <a:t>Medizin</a:t>
            </a:r>
            <a:r>
              <a:rPr sz="1600" dirty="0"/>
              <a:t>.</a:t>
            </a:r>
          </a:p>
          <a:p>
            <a:pPr marL="180000" indent="-180000">
              <a:buClr>
                <a:srgbClr val="8EBAE5"/>
              </a:buClr>
            </a:pPr>
            <a:r>
              <a:rPr sz="1600" dirty="0" err="1"/>
              <a:t>Bauen</a:t>
            </a:r>
            <a:r>
              <a:rPr sz="1600" dirty="0"/>
              <a:t> und Umwelt.</a:t>
            </a:r>
          </a:p>
        </p:txBody>
      </p:sp>
      <p:sp>
        <p:nvSpPr>
          <p:cNvPr id="282" name="Titel 6"/>
          <p:cNvSpPr txBox="1">
            <a:spLocks noGrp="1"/>
          </p:cNvSpPr>
          <p:nvPr>
            <p:ph type="title"/>
          </p:nvPr>
        </p:nvSpPr>
        <p:spPr>
          <a:xfrm>
            <a:off x="2364018" y="1193800"/>
            <a:ext cx="5904634" cy="768575"/>
          </a:xfrm>
          <a:prstGeom prst="rect">
            <a:avLst/>
          </a:prstGeom>
        </p:spPr>
        <p:txBody>
          <a:bodyPr/>
          <a:lstStyle/>
          <a:p>
            <a:r>
              <a:t>Universität für Weiterbildung Krems</a:t>
            </a:r>
          </a:p>
        </p:txBody>
      </p:sp>
      <p:sp>
        <p:nvSpPr>
          <p:cNvPr id="283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284" name="Picture 57" descr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889" y="3527483"/>
            <a:ext cx="1898585" cy="126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icture 60" descr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889" y="4849929"/>
            <a:ext cx="1898585" cy="126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icture 63" descr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779" y="2205038"/>
            <a:ext cx="1898585" cy="12673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36C5DEE-F052-462B-5542-1379413AF958}"/>
              </a:ext>
            </a:extLst>
          </p:cNvPr>
          <p:cNvSpPr txBox="1">
            <a:spLocks/>
          </p:cNvSpPr>
          <p:nvPr/>
        </p:nvSpPr>
        <p:spPr>
          <a:xfrm>
            <a:off x="407987" y="2205038"/>
            <a:ext cx="1295401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179999" marR="0" indent="-185737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★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1pPr>
            <a:lvl2pPr marL="360000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2pPr>
            <a:lvl3pPr marL="539999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−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3pPr>
            <a:lvl4pPr marL="719999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4pPr>
            <a:lvl5pPr marL="900000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o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5pPr>
            <a:lvl6pPr marL="2423160" marR="0" indent="-13716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6pPr>
            <a:lvl7pPr marL="2880360" marR="0" indent="-13716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7pPr>
            <a:lvl8pPr marL="3337559" marR="0" indent="-13715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8pPr>
            <a:lvl9pPr marL="3794759" marR="0" indent="-13715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9pPr>
          </a:lstStyle>
          <a:p>
            <a:pPr marL="0" indent="0" hangingPunct="1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lang="de-AT">
                <a:solidFill>
                  <a:srgbClr val="B71234"/>
                </a:solidFill>
              </a:rPr>
              <a:t>Die Universität </a:t>
            </a:r>
            <a:br>
              <a:rPr lang="de-AT">
                <a:solidFill>
                  <a:srgbClr val="B71234"/>
                </a:solidFill>
              </a:rPr>
            </a:br>
            <a:r>
              <a:rPr lang="de-AT">
                <a:solidFill>
                  <a:srgbClr val="B71234"/>
                </a:solidFill>
              </a:rPr>
              <a:t>für Weiterbildung</a:t>
            </a:r>
          </a:p>
          <a:p>
            <a:pPr marL="0" indent="0" hangingPunct="1">
              <a:buSzTx/>
              <a:buFont typeface="Wingdings"/>
              <a:buNone/>
            </a:pPr>
            <a:r>
              <a:rPr lang="de-AT"/>
              <a:t>Aufbau und Curriculum</a:t>
            </a:r>
          </a:p>
          <a:p>
            <a:pPr marL="0" indent="0" hangingPunct="1">
              <a:buSzTx/>
              <a:buFont typeface="Wingdings"/>
              <a:buNone/>
            </a:pPr>
            <a:r>
              <a:rPr lang="de-AT"/>
              <a:t>Informationen</a:t>
            </a:r>
          </a:p>
          <a:p>
            <a:pPr marL="0" indent="0" hangingPunct="1">
              <a:buSzTx/>
              <a:buFont typeface="Wingdings"/>
              <a:buNone/>
            </a:pPr>
            <a:r>
              <a:rPr lang="de-AT"/>
              <a:t>Campus Krems</a:t>
            </a:r>
            <a:endParaRPr lang="de-AT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289" name="Inhaltsplatzhalter 4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Font typeface="Wingdings"/>
              <a:buNone/>
              <a:defRPr b="1"/>
            </a:pPr>
            <a:r>
              <a:rPr sz="1600" dirty="0"/>
              <a:t>Das </a:t>
            </a:r>
            <a:r>
              <a:rPr sz="1600" dirty="0" err="1"/>
              <a:t>aktuelle</a:t>
            </a:r>
            <a:r>
              <a:rPr sz="1600" dirty="0"/>
              <a:t> </a:t>
            </a:r>
            <a:r>
              <a:rPr sz="1600" dirty="0" err="1"/>
              <a:t>Studienangebot</a:t>
            </a:r>
            <a:r>
              <a:rPr sz="1600" dirty="0"/>
              <a:t> </a:t>
            </a:r>
            <a:r>
              <a:rPr sz="1600" dirty="0" err="1"/>
              <a:t>umfasst</a:t>
            </a:r>
            <a:r>
              <a:rPr sz="1600" dirty="0"/>
              <a:t> </a:t>
            </a:r>
            <a:r>
              <a:rPr sz="1600" dirty="0" err="1"/>
              <a:t>mehr</a:t>
            </a:r>
            <a:r>
              <a:rPr sz="1600" dirty="0"/>
              <a:t> </a:t>
            </a:r>
            <a:r>
              <a:rPr sz="1600" dirty="0" err="1"/>
              <a:t>als</a:t>
            </a:r>
            <a:r>
              <a:rPr sz="1600" dirty="0"/>
              <a:t> 200 </a:t>
            </a:r>
            <a:r>
              <a:rPr sz="1600" dirty="0" err="1"/>
              <a:t>Studiengänge</a:t>
            </a:r>
            <a:r>
              <a:rPr sz="1600" dirty="0"/>
              <a:t> </a:t>
            </a:r>
            <a:br>
              <a:rPr sz="1600" dirty="0"/>
            </a:br>
            <a:r>
              <a:rPr sz="1600" dirty="0"/>
              <a:t>in den </a:t>
            </a:r>
            <a:r>
              <a:rPr sz="1600" dirty="0" err="1"/>
              <a:t>Bereichen</a:t>
            </a:r>
            <a:endParaRPr sz="1600" dirty="0"/>
          </a:p>
          <a:p>
            <a:pPr marL="180000" indent="-180000">
              <a:spcBef>
                <a:spcPts val="600"/>
              </a:spcBef>
              <a:buClr>
                <a:srgbClr val="8EBAE5"/>
              </a:buClr>
            </a:pPr>
            <a:r>
              <a:rPr sz="1600" dirty="0" err="1"/>
              <a:t>Bauen</a:t>
            </a:r>
            <a:r>
              <a:rPr sz="1600" dirty="0"/>
              <a:t> &amp; Umwelt</a:t>
            </a:r>
          </a:p>
          <a:p>
            <a:pPr marL="180000" indent="-180000">
              <a:spcBef>
                <a:spcPts val="600"/>
              </a:spcBef>
              <a:buClr>
                <a:srgbClr val="8EBAE5"/>
              </a:buClr>
            </a:pPr>
            <a:r>
              <a:rPr sz="1600" dirty="0" err="1"/>
              <a:t>Bildung</a:t>
            </a:r>
            <a:endParaRPr sz="1600" dirty="0"/>
          </a:p>
          <a:p>
            <a:pPr marL="180000" indent="-180000">
              <a:spcBef>
                <a:spcPts val="600"/>
              </a:spcBef>
              <a:buClr>
                <a:srgbClr val="8EBAE5"/>
              </a:buClr>
            </a:pPr>
            <a:r>
              <a:rPr sz="1600" dirty="0"/>
              <a:t>Gesundheit &amp; </a:t>
            </a:r>
            <a:r>
              <a:rPr sz="1600" dirty="0" err="1"/>
              <a:t>Medizin</a:t>
            </a:r>
            <a:endParaRPr sz="1600" dirty="0"/>
          </a:p>
          <a:p>
            <a:pPr marL="180000" indent="-180000">
              <a:spcBef>
                <a:spcPts val="600"/>
              </a:spcBef>
              <a:buClr>
                <a:srgbClr val="8EBAE5"/>
              </a:buClr>
            </a:pPr>
            <a:r>
              <a:rPr sz="1600" dirty="0"/>
              <a:t>Kunst &amp; Kultur</a:t>
            </a:r>
          </a:p>
          <a:p>
            <a:pPr marL="180000" indent="-180000">
              <a:spcBef>
                <a:spcPts val="600"/>
              </a:spcBef>
              <a:buClr>
                <a:srgbClr val="8EBAE5"/>
              </a:buClr>
            </a:pPr>
            <a:r>
              <a:rPr sz="1600" dirty="0" err="1"/>
              <a:t>Medien</a:t>
            </a:r>
            <a:r>
              <a:rPr sz="1600" dirty="0"/>
              <a:t> &amp; </a:t>
            </a:r>
            <a:r>
              <a:rPr sz="1600" dirty="0" err="1"/>
              <a:t>Kommunikation</a:t>
            </a:r>
            <a:endParaRPr sz="1600" dirty="0"/>
          </a:p>
          <a:p>
            <a:pPr marL="180000" indent="-180000">
              <a:spcBef>
                <a:spcPts val="600"/>
              </a:spcBef>
              <a:buClr>
                <a:srgbClr val="8EBAE5"/>
              </a:buClr>
            </a:pPr>
            <a:r>
              <a:rPr sz="1600" dirty="0"/>
              <a:t>Migration &amp; </a:t>
            </a:r>
            <a:r>
              <a:rPr sz="1600" dirty="0" err="1"/>
              <a:t>Internationales</a:t>
            </a:r>
            <a:endParaRPr sz="1600" dirty="0"/>
          </a:p>
          <a:p>
            <a:pPr marL="180000" indent="-180000">
              <a:spcBef>
                <a:spcPts val="600"/>
              </a:spcBef>
              <a:buClr>
                <a:srgbClr val="8EBAE5"/>
              </a:buClr>
            </a:pPr>
            <a:r>
              <a:rPr sz="1600" dirty="0" err="1"/>
              <a:t>Psychotherapie</a:t>
            </a:r>
            <a:r>
              <a:rPr sz="1600" dirty="0"/>
              <a:t> &amp; </a:t>
            </a:r>
            <a:r>
              <a:rPr sz="1600" dirty="0" err="1"/>
              <a:t>Soziales</a:t>
            </a:r>
            <a:endParaRPr sz="1600" dirty="0"/>
          </a:p>
          <a:p>
            <a:pPr marL="180000" indent="-180000">
              <a:spcBef>
                <a:spcPts val="600"/>
              </a:spcBef>
              <a:buClr>
                <a:srgbClr val="8EBAE5"/>
              </a:buClr>
            </a:pPr>
            <a:r>
              <a:rPr sz="1600" dirty="0" err="1"/>
              <a:t>Recht</a:t>
            </a:r>
            <a:r>
              <a:rPr sz="1600" dirty="0"/>
              <a:t> &amp; </a:t>
            </a:r>
            <a:r>
              <a:rPr sz="1600" dirty="0" err="1"/>
              <a:t>Verwaltung</a:t>
            </a:r>
            <a:endParaRPr sz="1600" dirty="0"/>
          </a:p>
          <a:p>
            <a:pPr marL="180000" indent="-180000">
              <a:spcBef>
                <a:spcPts val="600"/>
              </a:spcBef>
              <a:buClr>
                <a:srgbClr val="8EBAE5"/>
              </a:buClr>
            </a:pPr>
            <a:r>
              <a:rPr sz="1600" dirty="0" err="1"/>
              <a:t>Sensorik</a:t>
            </a:r>
            <a:r>
              <a:rPr sz="1600" dirty="0"/>
              <a:t> &amp; </a:t>
            </a:r>
            <a:r>
              <a:rPr sz="1600" dirty="0" err="1"/>
              <a:t>Digitalisierung</a:t>
            </a:r>
            <a:endParaRPr sz="1600" dirty="0"/>
          </a:p>
          <a:p>
            <a:pPr marL="180000" indent="-180000">
              <a:spcBef>
                <a:spcPts val="600"/>
              </a:spcBef>
              <a:buClr>
                <a:srgbClr val="8EBAE5"/>
              </a:buClr>
            </a:pPr>
            <a:r>
              <a:rPr sz="1600" dirty="0" err="1"/>
              <a:t>Wirtschaft</a:t>
            </a:r>
            <a:r>
              <a:rPr sz="1600" dirty="0"/>
              <a:t> &amp; </a:t>
            </a:r>
            <a:r>
              <a:rPr sz="1600" dirty="0" err="1"/>
              <a:t>Unternehmensführung</a:t>
            </a:r>
            <a:endParaRPr sz="1600" dirty="0"/>
          </a:p>
        </p:txBody>
      </p:sp>
      <p:sp>
        <p:nvSpPr>
          <p:cNvPr id="290" name="Titel 6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79" cy="768575"/>
          </a:xfrm>
          <a:prstGeom prst="rect">
            <a:avLst/>
          </a:prstGeom>
        </p:spPr>
        <p:txBody>
          <a:bodyPr/>
          <a:lstStyle/>
          <a:p>
            <a:r>
              <a:t>Studienschwerpunkte</a:t>
            </a:r>
          </a:p>
        </p:txBody>
      </p:sp>
      <p:sp>
        <p:nvSpPr>
          <p:cNvPr id="291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9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324" y="3524637"/>
            <a:ext cx="1895039" cy="1264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444" y="4856160"/>
            <a:ext cx="1898804" cy="1267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24" y="2205038"/>
            <a:ext cx="1895039" cy="126493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A8FBB62-EC0A-7A9B-3226-670C8ED85EF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07987" y="2205038"/>
            <a:ext cx="1295401" cy="3787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dirty="0"/>
              <a:t>Die Universität </a:t>
            </a:r>
            <a:br>
              <a:rPr dirty="0"/>
            </a:br>
            <a:r>
              <a:rPr dirty="0"/>
              <a:t>für </a:t>
            </a:r>
            <a:r>
              <a:rPr dirty="0" err="1"/>
              <a:t>Weiterbildung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Aufbau und Curriculum</a:t>
            </a:r>
          </a:p>
          <a:p>
            <a:pPr marL="0" indent="0">
              <a:buSzTx/>
              <a:buFont typeface="Wingdings"/>
              <a:buNone/>
            </a:pPr>
            <a:r>
              <a:rPr dirty="0" err="1"/>
              <a:t>Informationen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Campus </a:t>
            </a:r>
            <a:r>
              <a:rPr dirty="0" err="1"/>
              <a:t>Krems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298" name="Inhaltsplatzhalter 4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171450" indent="-171450"/>
            <a:r>
              <a:rPr sz="1600" dirty="0" err="1"/>
              <a:t>Mehr</a:t>
            </a:r>
            <a:r>
              <a:rPr sz="1600" dirty="0"/>
              <a:t> </a:t>
            </a:r>
            <a:r>
              <a:rPr sz="1600" dirty="0" err="1"/>
              <a:t>als</a:t>
            </a:r>
            <a:r>
              <a:rPr sz="1600" dirty="0"/>
              <a:t> 7.</a:t>
            </a:r>
            <a:r>
              <a:rPr lang="de-AT" sz="1600" dirty="0"/>
              <a:t>5</a:t>
            </a:r>
            <a:r>
              <a:rPr sz="1600" dirty="0"/>
              <a:t>00 </a:t>
            </a:r>
            <a:r>
              <a:rPr sz="1600" dirty="0" err="1"/>
              <a:t>Studierende</a:t>
            </a:r>
            <a:r>
              <a:rPr sz="1600" dirty="0"/>
              <a:t> </a:t>
            </a:r>
            <a:r>
              <a:rPr sz="1600" dirty="0" err="1"/>
              <a:t>aus</a:t>
            </a:r>
            <a:r>
              <a:rPr sz="1600" dirty="0"/>
              <a:t> 83 </a:t>
            </a:r>
            <a:r>
              <a:rPr sz="1600" dirty="0" err="1"/>
              <a:t>Ländern</a:t>
            </a:r>
            <a:endParaRPr sz="1600" dirty="0"/>
          </a:p>
          <a:p>
            <a:pPr marL="171450" indent="-171450"/>
            <a:r>
              <a:rPr sz="1600" dirty="0" err="1"/>
              <a:t>Durchschnittsalter</a:t>
            </a:r>
            <a:r>
              <a:rPr sz="1600" dirty="0"/>
              <a:t>: </a:t>
            </a:r>
            <a:r>
              <a:rPr sz="1600" dirty="0" err="1"/>
              <a:t>rund</a:t>
            </a:r>
            <a:r>
              <a:rPr sz="1600" dirty="0"/>
              <a:t> 39 Jahre</a:t>
            </a:r>
          </a:p>
          <a:p>
            <a:pPr marL="171450" indent="-171450"/>
            <a:r>
              <a:rPr sz="1600" dirty="0" err="1"/>
              <a:t>Mehr</a:t>
            </a:r>
            <a:r>
              <a:rPr sz="1600" dirty="0"/>
              <a:t> </a:t>
            </a:r>
            <a:r>
              <a:rPr sz="1600" dirty="0" err="1"/>
              <a:t>als</a:t>
            </a:r>
            <a:r>
              <a:rPr sz="1600" dirty="0"/>
              <a:t> </a:t>
            </a:r>
            <a:r>
              <a:rPr lang="de-AT" sz="1600" dirty="0"/>
              <a:t>30</a:t>
            </a:r>
            <a:r>
              <a:rPr sz="1600" dirty="0"/>
              <a:t>.000 </a:t>
            </a:r>
            <a:r>
              <a:rPr sz="1600" dirty="0" err="1"/>
              <a:t>Absolvent:innen</a:t>
            </a:r>
            <a:r>
              <a:rPr sz="1600" dirty="0"/>
              <a:t> </a:t>
            </a:r>
            <a:r>
              <a:rPr sz="1600" dirty="0" err="1"/>
              <a:t>seit</a:t>
            </a:r>
            <a:r>
              <a:rPr sz="1600" dirty="0"/>
              <a:t> </a:t>
            </a:r>
            <a:r>
              <a:rPr sz="1600" dirty="0" err="1"/>
              <a:t>Beginn</a:t>
            </a:r>
            <a:r>
              <a:rPr sz="1600" dirty="0"/>
              <a:t> des </a:t>
            </a:r>
            <a:r>
              <a:rPr sz="1600" dirty="0" err="1"/>
              <a:t>Studienbetriebs</a:t>
            </a:r>
            <a:endParaRPr sz="1600" dirty="0"/>
          </a:p>
          <a:p>
            <a:pPr marL="171450" indent="-171450"/>
            <a:r>
              <a:rPr sz="1600" dirty="0" err="1"/>
              <a:t>Mehr</a:t>
            </a:r>
            <a:r>
              <a:rPr sz="1600" dirty="0"/>
              <a:t> </a:t>
            </a:r>
            <a:r>
              <a:rPr sz="1600" dirty="0" err="1"/>
              <a:t>als</a:t>
            </a:r>
            <a:r>
              <a:rPr sz="1600" dirty="0"/>
              <a:t> 200 </a:t>
            </a:r>
            <a:r>
              <a:rPr sz="1600" dirty="0" err="1"/>
              <a:t>Studiengänge</a:t>
            </a:r>
            <a:r>
              <a:rPr sz="1600" dirty="0"/>
              <a:t> in 3 </a:t>
            </a:r>
            <a:r>
              <a:rPr sz="1600" dirty="0" err="1"/>
              <a:t>Fakultäten</a:t>
            </a:r>
            <a:endParaRPr sz="1600" dirty="0"/>
          </a:p>
          <a:p>
            <a:pPr marL="171450" indent="-171450">
              <a:tabLst>
                <a:tab pos="1057275" algn="l"/>
              </a:tabLst>
            </a:pPr>
            <a:r>
              <a:rPr sz="1600" dirty="0"/>
              <a:t>720 </a:t>
            </a:r>
            <a:r>
              <a:rPr sz="1600" dirty="0" err="1"/>
              <a:t>Mitarbeiter:innen</a:t>
            </a:r>
            <a:r>
              <a:rPr sz="1600" dirty="0"/>
              <a:t> </a:t>
            </a:r>
            <a:br>
              <a:rPr sz="1600" dirty="0"/>
            </a:br>
            <a:r>
              <a:rPr sz="1600" dirty="0"/>
              <a:t>	</a:t>
            </a:r>
            <a:r>
              <a:rPr sz="1600" dirty="0" err="1"/>
              <a:t>davon</a:t>
            </a:r>
            <a:r>
              <a:rPr sz="1600" dirty="0"/>
              <a:t> </a:t>
            </a:r>
            <a:r>
              <a:rPr sz="1600" dirty="0" err="1"/>
              <a:t>wissenschaftliche</a:t>
            </a:r>
            <a:r>
              <a:rPr sz="1600" dirty="0"/>
              <a:t> </a:t>
            </a:r>
            <a:r>
              <a:rPr sz="1600" dirty="0" err="1"/>
              <a:t>Mitarbeiter:innen</a:t>
            </a:r>
            <a:r>
              <a:rPr sz="1600" dirty="0"/>
              <a:t>: 37</a:t>
            </a:r>
            <a:r>
              <a:rPr lang="de-AT" sz="1600" dirty="0"/>
              <a:t>0</a:t>
            </a:r>
            <a:r>
              <a:rPr sz="1600" dirty="0"/>
              <a:t>	</a:t>
            </a:r>
            <a:br>
              <a:rPr sz="1600" dirty="0"/>
            </a:br>
            <a:r>
              <a:rPr sz="1600" dirty="0"/>
              <a:t>	</a:t>
            </a:r>
            <a:r>
              <a:rPr sz="1600" dirty="0" err="1"/>
              <a:t>externe</a:t>
            </a:r>
            <a:r>
              <a:rPr sz="1600" dirty="0"/>
              <a:t> </a:t>
            </a:r>
            <a:r>
              <a:rPr sz="1600" dirty="0" err="1"/>
              <a:t>Lehrbeauftragte</a:t>
            </a:r>
            <a:r>
              <a:rPr sz="1600" dirty="0"/>
              <a:t>: 929 </a:t>
            </a:r>
            <a:endParaRPr lang="de-AT" sz="1600" dirty="0"/>
          </a:p>
          <a:p>
            <a:pPr marL="177800" indent="-177800">
              <a:tabLst>
                <a:tab pos="1057275" algn="l"/>
              </a:tabLst>
            </a:pPr>
            <a:r>
              <a:rPr lang="de-AT" sz="1600" dirty="0"/>
              <a:t>Budget: 	63 Millionen Euro 	</a:t>
            </a:r>
            <a:br>
              <a:rPr lang="de-AT" sz="1600" dirty="0"/>
            </a:br>
            <a:r>
              <a:rPr lang="de-AT" sz="1600" dirty="0"/>
              <a:t>	Finanzierung durch Lehrgangsbeiträge und 	</a:t>
            </a:r>
            <a:br>
              <a:rPr lang="de-AT" sz="1600" dirty="0"/>
            </a:br>
            <a:r>
              <a:rPr lang="de-AT" sz="1600" dirty="0"/>
              <a:t>	Forschungsdrittmittel: 59%	</a:t>
            </a:r>
            <a:br>
              <a:rPr lang="de-AT" sz="1600" dirty="0"/>
            </a:br>
            <a:r>
              <a:rPr lang="de-AT" sz="1600" dirty="0"/>
              <a:t>	Unterstützung durch Bund und Land</a:t>
            </a:r>
            <a:br>
              <a:rPr lang="de-AT" sz="1600" dirty="0"/>
            </a:br>
            <a:r>
              <a:rPr lang="de-AT" sz="1600" dirty="0"/>
              <a:t>	Niederösterreich: 41%</a:t>
            </a:r>
            <a:br>
              <a:rPr lang="de-AT" sz="1600" dirty="0"/>
            </a:br>
            <a:r>
              <a:rPr lang="de-AT" sz="1600" dirty="0"/>
              <a:t>	(Jahresabschluss 2022)</a:t>
            </a:r>
          </a:p>
        </p:txBody>
      </p:sp>
      <p:sp>
        <p:nvSpPr>
          <p:cNvPr id="299" name="Titel 6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79" cy="768575"/>
          </a:xfrm>
          <a:prstGeom prst="rect">
            <a:avLst/>
          </a:prstGeom>
        </p:spPr>
        <p:txBody>
          <a:bodyPr/>
          <a:lstStyle/>
          <a:p>
            <a:r>
              <a:t>Zahlen und Fakten</a:t>
            </a:r>
          </a:p>
        </p:txBody>
      </p:sp>
      <p:sp>
        <p:nvSpPr>
          <p:cNvPr id="300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30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169" y="2205038"/>
            <a:ext cx="1902649" cy="1270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218" y="3540823"/>
            <a:ext cx="1900549" cy="1268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7217" y="4873969"/>
            <a:ext cx="1904327" cy="127113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platzhalter 5">
            <a:extLst>
              <a:ext uri="{FF2B5EF4-FFF2-40B4-BE49-F238E27FC236}">
                <a16:creationId xmlns:a16="http://schemas.microsoft.com/office/drawing/2014/main" id="{24EBE57F-1EF1-6C18-1826-5863E4CC8180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07987" y="2205038"/>
            <a:ext cx="1295401" cy="3787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dirty="0"/>
              <a:t>Die Universität </a:t>
            </a:r>
            <a:br>
              <a:rPr dirty="0"/>
            </a:br>
            <a:r>
              <a:rPr dirty="0"/>
              <a:t>für </a:t>
            </a:r>
            <a:r>
              <a:rPr dirty="0" err="1"/>
              <a:t>Weiterbildung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Aufbau und Curriculum</a:t>
            </a:r>
          </a:p>
          <a:p>
            <a:pPr marL="0" indent="0">
              <a:buSzTx/>
              <a:buFont typeface="Wingdings"/>
              <a:buNone/>
            </a:pPr>
            <a:r>
              <a:rPr dirty="0" err="1"/>
              <a:t>Informationen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Campus </a:t>
            </a:r>
            <a:r>
              <a:rPr dirty="0" err="1"/>
              <a:t>Krems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307" name="Titel 6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79" cy="768575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Zahlen</a:t>
            </a:r>
            <a:r>
              <a:rPr dirty="0"/>
              <a:t> und </a:t>
            </a:r>
            <a:r>
              <a:rPr dirty="0" err="1"/>
              <a:t>Fakten</a:t>
            </a:r>
            <a:endParaRPr dirty="0"/>
          </a:p>
        </p:txBody>
      </p:sp>
      <p:sp>
        <p:nvSpPr>
          <p:cNvPr id="308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310" name="Inhaltsplatzhalter 4"/>
          <p:cNvSpPr txBox="1">
            <a:spLocks noGrp="1"/>
          </p:cNvSpPr>
          <p:nvPr>
            <p:ph type="body" sz="half" idx="1"/>
          </p:nvPr>
        </p:nvSpPr>
        <p:spPr>
          <a:xfrm>
            <a:off x="2351607" y="2206513"/>
            <a:ext cx="6124177" cy="37863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SzTx/>
              <a:buFont typeface="Wingdings"/>
              <a:buNone/>
            </a:pPr>
            <a:r>
              <a:rPr sz="1600" dirty="0" err="1"/>
              <a:t>Studierende</a:t>
            </a:r>
            <a:r>
              <a:rPr sz="1600" dirty="0"/>
              <a:t>: </a:t>
            </a:r>
            <a:r>
              <a:rPr lang="de-AT" sz="1600" dirty="0"/>
              <a:t>mehr als </a:t>
            </a:r>
            <a:r>
              <a:rPr sz="1600" dirty="0"/>
              <a:t>7.</a:t>
            </a:r>
            <a:r>
              <a:rPr lang="de-AT" sz="1600" dirty="0"/>
              <a:t>500</a:t>
            </a:r>
            <a:r>
              <a:rPr sz="1600" dirty="0"/>
              <a:t> (</a:t>
            </a:r>
            <a:r>
              <a:rPr sz="1600" dirty="0" err="1"/>
              <a:t>Wintersemester</a:t>
            </a:r>
            <a:r>
              <a:rPr sz="1600" dirty="0"/>
              <a:t> 202</a:t>
            </a:r>
            <a:r>
              <a:rPr lang="de-AT" sz="1600" dirty="0"/>
              <a:t>2</a:t>
            </a:r>
            <a:r>
              <a:rPr sz="1600" dirty="0"/>
              <a:t>/2</a:t>
            </a:r>
            <a:r>
              <a:rPr lang="de-AT" sz="1600" dirty="0"/>
              <a:t>3</a:t>
            </a:r>
            <a:r>
              <a:rPr sz="1600" dirty="0"/>
              <a:t>)</a:t>
            </a:r>
          </a:p>
          <a:p>
            <a:pPr marL="0" indent="0">
              <a:spcBef>
                <a:spcPts val="800"/>
              </a:spcBef>
              <a:buSzTx/>
              <a:buFont typeface="Wingdings"/>
              <a:buNone/>
            </a:pPr>
            <a:r>
              <a:rPr sz="1600" dirty="0" err="1"/>
              <a:t>Anteil</a:t>
            </a:r>
            <a:r>
              <a:rPr sz="1600" dirty="0"/>
              <a:t> der </a:t>
            </a:r>
            <a:r>
              <a:rPr sz="1600" dirty="0" err="1"/>
              <a:t>weiblichen</a:t>
            </a:r>
            <a:r>
              <a:rPr sz="1600" dirty="0"/>
              <a:t> </a:t>
            </a:r>
            <a:r>
              <a:rPr sz="1600" dirty="0" err="1"/>
              <a:t>Studierenden</a:t>
            </a:r>
            <a:r>
              <a:rPr sz="1600" dirty="0"/>
              <a:t>: 54%</a:t>
            </a:r>
          </a:p>
          <a:p>
            <a:pPr marL="0" indent="0">
              <a:spcBef>
                <a:spcPts val="800"/>
              </a:spcBef>
              <a:buSzTx/>
              <a:buFont typeface="Wingdings"/>
              <a:buNone/>
            </a:pPr>
            <a:r>
              <a:rPr sz="1600" dirty="0" err="1"/>
              <a:t>Anteil</a:t>
            </a:r>
            <a:r>
              <a:rPr sz="1600" dirty="0"/>
              <a:t> der </a:t>
            </a:r>
            <a:r>
              <a:rPr sz="1600" dirty="0" err="1"/>
              <a:t>ausländischen</a:t>
            </a:r>
            <a:r>
              <a:rPr sz="1600" dirty="0"/>
              <a:t> </a:t>
            </a:r>
            <a:r>
              <a:rPr sz="1600" dirty="0" err="1"/>
              <a:t>Studierenden</a:t>
            </a:r>
            <a:r>
              <a:rPr sz="1600" dirty="0"/>
              <a:t>: 26%</a:t>
            </a:r>
          </a:p>
        </p:txBody>
      </p:sp>
      <p:pic>
        <p:nvPicPr>
          <p:cNvPr id="2" name="Grafik 1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0F32D9CA-2EC3-A2A4-9505-86DF32B27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48" y="3515913"/>
            <a:ext cx="4136944" cy="2721399"/>
          </a:xfrm>
          <a:prstGeom prst="rect">
            <a:avLst/>
          </a:prstGeom>
        </p:spPr>
      </p:pic>
      <p:pic>
        <p:nvPicPr>
          <p:cNvPr id="3" name="Grafik 2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E247039E-95C4-ED02-88BF-A39CDD666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84" y="3537029"/>
            <a:ext cx="4064882" cy="2673995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7705ED9-EC60-1D35-D488-CF4A0FC084AA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07987" y="2205038"/>
            <a:ext cx="1295401" cy="3787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dirty="0"/>
              <a:t>Die Universität </a:t>
            </a:r>
            <a:br>
              <a:rPr dirty="0"/>
            </a:br>
            <a:r>
              <a:rPr dirty="0"/>
              <a:t>für </a:t>
            </a:r>
            <a:r>
              <a:rPr dirty="0" err="1"/>
              <a:t>Weiterbildung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Aufbau und Curriculum</a:t>
            </a:r>
          </a:p>
          <a:p>
            <a:pPr marL="0" indent="0">
              <a:buSzTx/>
              <a:buFont typeface="Wingdings"/>
              <a:buNone/>
            </a:pPr>
            <a:r>
              <a:rPr dirty="0" err="1"/>
              <a:t>Informationen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Campus </a:t>
            </a:r>
            <a:r>
              <a:rPr dirty="0" err="1"/>
              <a:t>Krems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307" name="Titel 6"/>
          <p:cNvSpPr txBox="1">
            <a:spLocks noGrp="1"/>
          </p:cNvSpPr>
          <p:nvPr>
            <p:ph type="title"/>
          </p:nvPr>
        </p:nvSpPr>
        <p:spPr>
          <a:xfrm>
            <a:off x="2351615" y="1196750"/>
            <a:ext cx="7296779" cy="768575"/>
          </a:xfrm>
          <a:prstGeom prst="rect">
            <a:avLst/>
          </a:prstGeom>
        </p:spPr>
        <p:txBody>
          <a:bodyPr/>
          <a:lstStyle/>
          <a:p>
            <a:r>
              <a:t>Zahlen und Fakten</a:t>
            </a:r>
          </a:p>
        </p:txBody>
      </p:sp>
      <p:sp>
        <p:nvSpPr>
          <p:cNvPr id="308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A30A4FFB-40C2-2738-0758-BDF467657F59}"/>
              </a:ext>
            </a:extLst>
          </p:cNvPr>
          <p:cNvSpPr txBox="1">
            <a:spLocks/>
          </p:cNvSpPr>
          <p:nvPr/>
        </p:nvSpPr>
        <p:spPr>
          <a:xfrm>
            <a:off x="2351583" y="2206514"/>
            <a:ext cx="3096345" cy="3786300"/>
          </a:xfrm>
          <a:prstGeom prst="rect">
            <a:avLst/>
          </a:prstGeom>
        </p:spPr>
        <p:txBody>
          <a:bodyPr/>
          <a:lstStyle>
            <a:lvl1pPr marL="179999" marR="0" indent="-185737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★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1pPr>
            <a:lvl2pPr marL="360000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2pPr>
            <a:lvl3pPr marL="539999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−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3pPr>
            <a:lvl4pPr marL="719999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4pPr>
            <a:lvl5pPr marL="900000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o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5pPr>
            <a:lvl6pPr marL="2423160" marR="0" indent="-13716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6pPr>
            <a:lvl7pPr marL="2880360" marR="0" indent="-13716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7pPr>
            <a:lvl8pPr marL="3337559" marR="0" indent="-13715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8pPr>
            <a:lvl9pPr marL="3794759" marR="0" indent="-13715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9pPr>
          </a:lstStyle>
          <a:p>
            <a:pPr marL="0" indent="0" hangingPunct="1">
              <a:lnSpc>
                <a:spcPct val="120000"/>
              </a:lnSpc>
              <a:buFontTx/>
              <a:buNone/>
            </a:pPr>
            <a:r>
              <a:rPr lang="de-AT" sz="1600" dirty="0">
                <a:solidFill>
                  <a:srgbClr val="002776"/>
                </a:solidFill>
              </a:rPr>
              <a:t>Mehr als 30.000 Studierende haben seit der Gründung der Universität </a:t>
            </a:r>
            <a:br>
              <a:rPr lang="de-AT" sz="1600" dirty="0">
                <a:solidFill>
                  <a:srgbClr val="002776"/>
                </a:solidFill>
              </a:rPr>
            </a:br>
            <a:r>
              <a:rPr lang="de-AT" sz="1600" dirty="0">
                <a:solidFill>
                  <a:srgbClr val="002776"/>
                </a:solidFill>
              </a:rPr>
              <a:t>für Weiterbildung Krems ein Weiterbildungsstudium abgeschlossen. </a:t>
            </a:r>
          </a:p>
        </p:txBody>
      </p:sp>
      <p:pic>
        <p:nvPicPr>
          <p:cNvPr id="7" name="Grafik 6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AB01ACD6-2EAD-B773-1598-152BF5834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70" y="1528175"/>
            <a:ext cx="5686296" cy="4732547"/>
          </a:xfrm>
          <a:prstGeom prst="rect">
            <a:avLst/>
          </a:prstGeom>
        </p:spPr>
      </p:pic>
      <p:sp>
        <p:nvSpPr>
          <p:cNvPr id="4" name="Textplatzhalter 5">
            <a:extLst>
              <a:ext uri="{FF2B5EF4-FFF2-40B4-BE49-F238E27FC236}">
                <a16:creationId xmlns:a16="http://schemas.microsoft.com/office/drawing/2014/main" id="{56683072-5D97-CA13-EC30-5762F077E3E3}"/>
              </a:ext>
            </a:extLst>
          </p:cNvPr>
          <p:cNvSpPr txBox="1">
            <a:spLocks/>
          </p:cNvSpPr>
          <p:nvPr/>
        </p:nvSpPr>
        <p:spPr>
          <a:xfrm>
            <a:off x="407987" y="2205038"/>
            <a:ext cx="1295401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179999" marR="0" indent="-185737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★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1pPr>
            <a:lvl2pPr marL="360000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▪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2pPr>
            <a:lvl3pPr marL="539999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−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3pPr>
            <a:lvl4pPr marL="719999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4pPr>
            <a:lvl5pPr marL="900000" marR="0" indent="-180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o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5pPr>
            <a:lvl6pPr marL="2423160" marR="0" indent="-13716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6pPr>
            <a:lvl7pPr marL="2880360" marR="0" indent="-13716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7pPr>
            <a:lvl8pPr marL="3337559" marR="0" indent="-13715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8pPr>
            <a:lvl9pPr marL="3794759" marR="0" indent="-13715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Univers"/>
              </a:defRPr>
            </a:lvl9pPr>
          </a:lstStyle>
          <a:p>
            <a:pPr marL="0" indent="0" hangingPunct="1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lang="de-AT">
                <a:solidFill>
                  <a:srgbClr val="B71234"/>
                </a:solidFill>
              </a:rPr>
              <a:t>Die Universität </a:t>
            </a:r>
            <a:br>
              <a:rPr lang="de-AT">
                <a:solidFill>
                  <a:srgbClr val="B71234"/>
                </a:solidFill>
              </a:rPr>
            </a:br>
            <a:r>
              <a:rPr lang="de-AT">
                <a:solidFill>
                  <a:srgbClr val="B71234"/>
                </a:solidFill>
              </a:rPr>
              <a:t>für Weiterbildung</a:t>
            </a:r>
          </a:p>
          <a:p>
            <a:pPr marL="0" indent="0" hangingPunct="1">
              <a:buSzTx/>
              <a:buFont typeface="Wingdings"/>
              <a:buNone/>
            </a:pPr>
            <a:r>
              <a:rPr lang="de-AT"/>
              <a:t>Aufbau und Curriculum</a:t>
            </a:r>
          </a:p>
          <a:p>
            <a:pPr marL="0" indent="0" hangingPunct="1">
              <a:buSzTx/>
              <a:buFont typeface="Wingdings"/>
              <a:buNone/>
            </a:pPr>
            <a:r>
              <a:rPr lang="de-AT"/>
              <a:t>Informationen</a:t>
            </a:r>
          </a:p>
          <a:p>
            <a:pPr marL="0" indent="0" hangingPunct="1">
              <a:buSzTx/>
              <a:buFont typeface="Wingdings"/>
              <a:buNone/>
            </a:pPr>
            <a:r>
              <a:rPr lang="de-AT"/>
              <a:t>Campus Krems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34513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ußzeilenplatzhalter 1"/>
          <p:cNvSpPr txBox="1"/>
          <p:nvPr/>
        </p:nvSpPr>
        <p:spPr>
          <a:xfrm>
            <a:off x="740832" y="6415201"/>
            <a:ext cx="576000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t>Universität für Weiterbildung Krems</a:t>
            </a:r>
          </a:p>
        </p:txBody>
      </p:sp>
      <p:sp>
        <p:nvSpPr>
          <p:cNvPr id="308" name="Foliennummernplatzhalter 9"/>
          <p:cNvSpPr txBox="1">
            <a:spLocks noGrp="1"/>
          </p:cNvSpPr>
          <p:nvPr>
            <p:ph type="sldNum" sz="quarter" idx="2"/>
          </p:nvPr>
        </p:nvSpPr>
        <p:spPr>
          <a:xfrm>
            <a:off x="11662833" y="64499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C8C3AA-4ECE-2F58-62F3-543496AC1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074">
            <a:off x="2928780" y="1128365"/>
            <a:ext cx="3497727" cy="494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35CE43-796E-EC29-CE13-71423F134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25">
            <a:off x="6515176" y="1309698"/>
            <a:ext cx="3655658" cy="516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platzhalter 5">
            <a:extLst>
              <a:ext uri="{FF2B5EF4-FFF2-40B4-BE49-F238E27FC236}">
                <a16:creationId xmlns:a16="http://schemas.microsoft.com/office/drawing/2014/main" id="{D033743A-4D3B-1F27-6893-1ED3986404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07987" y="2205038"/>
            <a:ext cx="1295401" cy="37877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  <a:r>
              <a:rPr dirty="0"/>
              <a:t>Die Universität </a:t>
            </a:r>
            <a:br>
              <a:rPr dirty="0"/>
            </a:br>
            <a:r>
              <a:rPr dirty="0"/>
              <a:t>für </a:t>
            </a:r>
            <a:r>
              <a:rPr dirty="0" err="1"/>
              <a:t>Weiterbildung</a:t>
            </a:r>
            <a:endParaRPr dirty="0"/>
          </a:p>
          <a:p>
            <a:pPr marL="0" indent="0">
              <a:buSzTx/>
              <a:buFont typeface="Wingdings"/>
              <a:buNone/>
              <a:defRPr>
                <a:solidFill>
                  <a:srgbClr val="B71234"/>
                </a:solidFill>
              </a:defRPr>
            </a:pPr>
            <a:r>
              <a:rPr dirty="0"/>
              <a:t>Aufbau und Curriculum</a:t>
            </a:r>
          </a:p>
          <a:p>
            <a:pPr marL="0" indent="0">
              <a:buSzTx/>
              <a:buFont typeface="Wingdings"/>
              <a:buNone/>
            </a:pPr>
            <a:r>
              <a:rPr dirty="0" err="1"/>
              <a:t>Informationen</a:t>
            </a:r>
            <a:endParaRPr dirty="0"/>
          </a:p>
          <a:p>
            <a:pPr marL="0" indent="0">
              <a:buSzTx/>
              <a:buFont typeface="Wingdings"/>
              <a:buNone/>
            </a:pPr>
            <a:r>
              <a:rPr dirty="0"/>
              <a:t>Campus </a:t>
            </a:r>
            <a:r>
              <a:rPr dirty="0" err="1"/>
              <a:t>Krems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21188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onau-Universität Krems">
  <a:themeElements>
    <a:clrScheme name="Donau-Universität Krems">
      <a:dk1>
        <a:srgbClr val="002551"/>
      </a:dk1>
      <a:lt1>
        <a:srgbClr val="FFFFFF"/>
      </a:lt1>
      <a:dk2>
        <a:srgbClr val="A7A7A7"/>
      </a:dk2>
      <a:lt2>
        <a:srgbClr val="535353"/>
      </a:lt2>
      <a:accent1>
        <a:srgbClr val="D7003F"/>
      </a:accent1>
      <a:accent2>
        <a:srgbClr val="6A97BC"/>
      </a:accent2>
      <a:accent3>
        <a:srgbClr val="8B939A"/>
      </a:accent3>
      <a:accent4>
        <a:srgbClr val="002551"/>
      </a:accent4>
      <a:accent5>
        <a:srgbClr val="F8EEC5"/>
      </a:accent5>
      <a:accent6>
        <a:srgbClr val="E2E6E7"/>
      </a:accent6>
      <a:hlink>
        <a:srgbClr val="0000FF"/>
      </a:hlink>
      <a:folHlink>
        <a:srgbClr val="FF00FF"/>
      </a:folHlink>
    </a:clrScheme>
    <a:fontScheme name="Donau-Universität Krems">
      <a:majorFont>
        <a:latin typeface="Univers"/>
        <a:ea typeface="Univers"/>
        <a:cs typeface="Univers"/>
      </a:majorFont>
      <a:minorFont>
        <a:latin typeface="Helvetica"/>
        <a:ea typeface="Helvetica"/>
        <a:cs typeface="Helvetica"/>
      </a:minorFont>
    </a:fontScheme>
    <a:fmtScheme name="Donau-Universität Krem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Univer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Univer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onau-Universität Krems">
  <a:themeElements>
    <a:clrScheme name="Donau-Universität Krem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7003F"/>
      </a:accent1>
      <a:accent2>
        <a:srgbClr val="6A97BC"/>
      </a:accent2>
      <a:accent3>
        <a:srgbClr val="8B939A"/>
      </a:accent3>
      <a:accent4>
        <a:srgbClr val="002551"/>
      </a:accent4>
      <a:accent5>
        <a:srgbClr val="F8EEC5"/>
      </a:accent5>
      <a:accent6>
        <a:srgbClr val="E2E6E7"/>
      </a:accent6>
      <a:hlink>
        <a:srgbClr val="0000FF"/>
      </a:hlink>
      <a:folHlink>
        <a:srgbClr val="FF00FF"/>
      </a:folHlink>
    </a:clrScheme>
    <a:fontScheme name="Donau-Universität Krems">
      <a:majorFont>
        <a:latin typeface="Univers"/>
        <a:ea typeface="Univers"/>
        <a:cs typeface="Univers"/>
      </a:majorFont>
      <a:minorFont>
        <a:latin typeface="Helvetica"/>
        <a:ea typeface="Helvetica"/>
        <a:cs typeface="Helvetica"/>
      </a:minorFont>
    </a:fontScheme>
    <a:fmtScheme name="Donau-Universität Krem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Univer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Univer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Macintosh PowerPoint</Application>
  <PresentationFormat>Breitbild</PresentationFormat>
  <Paragraphs>200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Univers</vt:lpstr>
      <vt:lpstr>Univers Light</vt:lpstr>
      <vt:lpstr>Wingdings</vt:lpstr>
      <vt:lpstr>Donau-Universität Krems</vt:lpstr>
      <vt:lpstr>PowerPoint-Präsentation</vt:lpstr>
      <vt:lpstr>PowerPoint-Präsentation</vt:lpstr>
      <vt:lpstr>Universität für Weiterbildung Krems</vt:lpstr>
      <vt:lpstr>Universität für Weiterbildung Krems</vt:lpstr>
      <vt:lpstr>Studienschwerpunkte</vt:lpstr>
      <vt:lpstr>Zahlen und Fakten</vt:lpstr>
      <vt:lpstr>Zahlen und Fakten</vt:lpstr>
      <vt:lpstr>Zahlen und Fakten</vt:lpstr>
      <vt:lpstr>PowerPoint-Präsentation</vt:lpstr>
      <vt:lpstr>Aufbau und Curriculum</vt:lpstr>
      <vt:lpstr>Aufbau und Curriculum</vt:lpstr>
      <vt:lpstr>OP-Management - Skills</vt:lpstr>
      <vt:lpstr>OP-Management - Grades</vt:lpstr>
      <vt:lpstr>More to come…</vt:lpstr>
      <vt:lpstr>Hochschulstandort Campus Krems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Michael Ogertschnig</cp:lastModifiedBy>
  <cp:revision>20</cp:revision>
  <dcterms:modified xsi:type="dcterms:W3CDTF">2024-05-15T07:57:47Z</dcterms:modified>
</cp:coreProperties>
</file>