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58" r:id="rId8"/>
    <p:sldId id="263" r:id="rId9"/>
    <p:sldId id="268" r:id="rId10"/>
    <p:sldId id="274" r:id="rId11"/>
    <p:sldId id="275" r:id="rId12"/>
    <p:sldId id="277" r:id="rId13"/>
    <p:sldId id="283" r:id="rId14"/>
    <p:sldId id="284" r:id="rId15"/>
    <p:sldId id="285" r:id="rId16"/>
    <p:sldId id="286" r:id="rId17"/>
    <p:sldId id="287" r:id="rId18"/>
    <p:sldId id="282" r:id="rId19"/>
    <p:sldId id="288" r:id="rId20"/>
    <p:sldId id="278" r:id="rId21"/>
    <p:sldId id="280" r:id="rId22"/>
    <p:sldId id="281" r:id="rId23"/>
    <p:sldId id="291" r:id="rId24"/>
    <p:sldId id="289" r:id="rId25"/>
    <p:sldId id="279" r:id="rId26"/>
    <p:sldId id="290" r:id="rId27"/>
    <p:sldId id="292" r:id="rId28"/>
    <p:sldId id="293" r:id="rId29"/>
  </p:sldIdLst>
  <p:sldSz cx="12192000" cy="6858000"/>
  <p:notesSz cx="6858000" cy="9144000"/>
  <p:custDataLst>
    <p:tags r:id="rId30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10"/>
    <p:restoredTop sz="94665"/>
  </p:normalViewPr>
  <p:slideViewPr>
    <p:cSldViewPr snapToGrid="0">
      <p:cViewPr varScale="1">
        <p:scale>
          <a:sx n="96" d="100"/>
          <a:sy n="96" d="100"/>
        </p:scale>
        <p:origin x="184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ST/Desktop/2.%20DUK/MT%20MBA/2024-03-25-Auswertung%20S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ST/Desktop/2.%20DUK/MT%20MBA/2024-03-25-Auswertung%20S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ST/Desktop/2.%20DUK/MT%20MBA/2024-03-25-Auswertung%20S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ST/Desktop/2.%20DUK/MT%20MBA/2024-03-25-Auswertung%20S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ST/Desktop/2.%20DUK/MT%20MBA/2024-03-25-Auswertung%20S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ST/Desktop/2.%20DUK/MT%20MBA/2024-03-25-Auswertung%20S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ST/Desktop/2.%20DUK/MT%20MBA/2024-03-25-Auswertung%20S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ST/Desktop/2.%20DUK/MT%20MBA/2024-03-25-Auswertung%20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Frage3!$A$9</c:f>
              <c:strCache>
                <c:ptCount val="1"/>
                <c:pt idx="0">
                  <c:v>Frage beantwortet</c:v>
                </c:pt>
              </c:strCache>
            </c:strRef>
          </c:tx>
          <c:spPr>
            <a:ln/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Frage3!$A$9:$A$10</c:f>
              <c:strCache>
                <c:ptCount val="2"/>
                <c:pt idx="0">
                  <c:v>Frage beantwortet</c:v>
                </c:pt>
                <c:pt idx="1">
                  <c:v>Frage nicht beantwortet</c:v>
                </c:pt>
              </c:strCache>
            </c:strRef>
          </c:cat>
          <c:val>
            <c:numRef>
              <c:f>Frage3!$D$9:$D$10</c:f>
              <c:numCache>
                <c:formatCode>General</c:formatCode>
                <c:ptCount val="2"/>
                <c:pt idx="0">
                  <c:v>288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F4-0543-83A5-FAD7B9A871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spPr>
    <a:ln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...wie wichtig ist mir: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1"/>
        <c:ser>
          <c:idx val="0"/>
          <c:order val="0"/>
          <c:tx>
            <c:strRef>
              <c:f>Frage6!$D$14</c:f>
              <c:strCache>
                <c:ptCount val="1"/>
                <c:pt idx="0">
                  <c:v>Wert 1</c:v>
                </c:pt>
              </c:strCache>
            </c:strRef>
          </c:tx>
          <c:spPr>
            <a:ln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Frage6!$A$15:$A$21</c:f>
              <c:strCache>
                <c:ptCount val="7"/>
                <c:pt idx="0">
                  <c:v>Flexibilität im Wunschdienstplan</c:v>
                </c:pt>
                <c:pt idx="1">
                  <c:v>Anerkennung von zusätzlichem Arbeitseinsatz</c:v>
                </c:pt>
                <c:pt idx="2">
                  <c:v>langfristige Dienstplanung</c:v>
                </c:pt>
                <c:pt idx="3">
                  <c:v>pünktlicher Feierabend</c:v>
                </c:pt>
                <c:pt idx="4">
                  <c:v>leistungsbezogenes Gehalt</c:v>
                </c:pt>
                <c:pt idx="5">
                  <c:v>tariflich geführte Beschäftigung</c:v>
                </c:pt>
                <c:pt idx="6">
                  <c:v>gelebte Wertschätzung</c:v>
                </c:pt>
              </c:strCache>
            </c:strRef>
          </c:cat>
          <c:val>
            <c:numRef>
              <c:f>Frage6!$D$15:$D$21</c:f>
              <c:numCache>
                <c:formatCode>0.00%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3.7499999999999999E-2</c:v>
                </c:pt>
                <c:pt idx="3">
                  <c:v>7.4999999999999997E-2</c:v>
                </c:pt>
                <c:pt idx="4">
                  <c:v>1.2500000000000001E-2</c:v>
                </c:pt>
                <c:pt idx="5">
                  <c:v>0.1812</c:v>
                </c:pt>
                <c:pt idx="6">
                  <c:v>5.6300000000000003E-2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44-674A-BCA7-208AF93D5D67}"/>
            </c:ext>
          </c:extLst>
        </c:ser>
        <c:ser>
          <c:idx val="1"/>
          <c:order val="1"/>
          <c:tx>
            <c:strRef>
              <c:f>Frage6!$E$14</c:f>
              <c:strCache>
                <c:ptCount val="1"/>
                <c:pt idx="0">
                  <c:v>Wert 2</c:v>
                </c:pt>
              </c:strCache>
            </c:strRef>
          </c:tx>
          <c:spPr>
            <a:ln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Frage6!$A$15:$A$21</c:f>
              <c:strCache>
                <c:ptCount val="7"/>
                <c:pt idx="0">
                  <c:v>Flexibilität im Wunschdienstplan</c:v>
                </c:pt>
                <c:pt idx="1">
                  <c:v>Anerkennung von zusätzlichem Arbeitseinsatz</c:v>
                </c:pt>
                <c:pt idx="2">
                  <c:v>langfristige Dienstplanung</c:v>
                </c:pt>
                <c:pt idx="3">
                  <c:v>pünktlicher Feierabend</c:v>
                </c:pt>
                <c:pt idx="4">
                  <c:v>leistungsbezogenes Gehalt</c:v>
                </c:pt>
                <c:pt idx="5">
                  <c:v>tariflich geführte Beschäftigung</c:v>
                </c:pt>
                <c:pt idx="6">
                  <c:v>gelebte Wertschätzung</c:v>
                </c:pt>
              </c:strCache>
            </c:strRef>
          </c:cat>
          <c:val>
            <c:numRef>
              <c:f>Frage6!$E$15:$E$21</c:f>
              <c:numCache>
                <c:formatCode>0.00%</c:formatCode>
                <c:ptCount val="7"/>
                <c:pt idx="0">
                  <c:v>0.1062</c:v>
                </c:pt>
                <c:pt idx="1">
                  <c:v>3.1199999999999999E-2</c:v>
                </c:pt>
                <c:pt idx="2">
                  <c:v>0.25</c:v>
                </c:pt>
                <c:pt idx="3">
                  <c:v>0.14369999999999999</c:v>
                </c:pt>
                <c:pt idx="4">
                  <c:v>5.6300000000000003E-2</c:v>
                </c:pt>
                <c:pt idx="5">
                  <c:v>0.1938</c:v>
                </c:pt>
                <c:pt idx="6">
                  <c:v>6.88E-2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44-674A-BCA7-208AF93D5D67}"/>
            </c:ext>
          </c:extLst>
        </c:ser>
        <c:ser>
          <c:idx val="2"/>
          <c:order val="2"/>
          <c:tx>
            <c:strRef>
              <c:f>Frage6!$F$14</c:f>
              <c:strCache>
                <c:ptCount val="1"/>
                <c:pt idx="0">
                  <c:v>Wert 3</c:v>
                </c:pt>
              </c:strCache>
            </c:strRef>
          </c:tx>
          <c:spPr>
            <a:ln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Frage6!$A$15:$A$21</c:f>
              <c:strCache>
                <c:ptCount val="7"/>
                <c:pt idx="0">
                  <c:v>Flexibilität im Wunschdienstplan</c:v>
                </c:pt>
                <c:pt idx="1">
                  <c:v>Anerkennung von zusätzlichem Arbeitseinsatz</c:v>
                </c:pt>
                <c:pt idx="2">
                  <c:v>langfristige Dienstplanung</c:v>
                </c:pt>
                <c:pt idx="3">
                  <c:v>pünktlicher Feierabend</c:v>
                </c:pt>
                <c:pt idx="4">
                  <c:v>leistungsbezogenes Gehalt</c:v>
                </c:pt>
                <c:pt idx="5">
                  <c:v>tariflich geführte Beschäftigung</c:v>
                </c:pt>
                <c:pt idx="6">
                  <c:v>gelebte Wertschätzung</c:v>
                </c:pt>
              </c:strCache>
            </c:strRef>
          </c:cat>
          <c:val>
            <c:numRef>
              <c:f>Frage6!$F$15:$F$21</c:f>
              <c:numCache>
                <c:formatCode>0.00%</c:formatCode>
                <c:ptCount val="7"/>
                <c:pt idx="0">
                  <c:v>0.26250000000000001</c:v>
                </c:pt>
                <c:pt idx="1">
                  <c:v>0.1062</c:v>
                </c:pt>
                <c:pt idx="2">
                  <c:v>0.25</c:v>
                </c:pt>
                <c:pt idx="3">
                  <c:v>0.23749999999999999</c:v>
                </c:pt>
                <c:pt idx="4">
                  <c:v>0.15620000000000001</c:v>
                </c:pt>
                <c:pt idx="5">
                  <c:v>0.1875</c:v>
                </c:pt>
                <c:pt idx="6">
                  <c:v>0.21249999999999999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44-674A-BCA7-208AF93D5D67}"/>
            </c:ext>
          </c:extLst>
        </c:ser>
        <c:ser>
          <c:idx val="3"/>
          <c:order val="3"/>
          <c:tx>
            <c:strRef>
              <c:f>Frage6!$G$14</c:f>
              <c:strCache>
                <c:ptCount val="1"/>
                <c:pt idx="0">
                  <c:v>Wert 4</c:v>
                </c:pt>
              </c:strCache>
            </c:strRef>
          </c:tx>
          <c:spPr>
            <a:ln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Frage6!$A$15:$A$21</c:f>
              <c:strCache>
                <c:ptCount val="7"/>
                <c:pt idx="0">
                  <c:v>Flexibilität im Wunschdienstplan</c:v>
                </c:pt>
                <c:pt idx="1">
                  <c:v>Anerkennung von zusätzlichem Arbeitseinsatz</c:v>
                </c:pt>
                <c:pt idx="2">
                  <c:v>langfristige Dienstplanung</c:v>
                </c:pt>
                <c:pt idx="3">
                  <c:v>pünktlicher Feierabend</c:v>
                </c:pt>
                <c:pt idx="4">
                  <c:v>leistungsbezogenes Gehalt</c:v>
                </c:pt>
                <c:pt idx="5">
                  <c:v>tariflich geführte Beschäftigung</c:v>
                </c:pt>
                <c:pt idx="6">
                  <c:v>gelebte Wertschätzung</c:v>
                </c:pt>
              </c:strCache>
            </c:strRef>
          </c:cat>
          <c:val>
            <c:numRef>
              <c:f>Frage6!$G$15:$G$21</c:f>
              <c:numCache>
                <c:formatCode>0.00%</c:formatCode>
                <c:ptCount val="7"/>
                <c:pt idx="0">
                  <c:v>0.1938</c:v>
                </c:pt>
                <c:pt idx="1">
                  <c:v>0.23130000000000001</c:v>
                </c:pt>
                <c:pt idx="2">
                  <c:v>0.16880000000000001</c:v>
                </c:pt>
                <c:pt idx="3">
                  <c:v>0.1938</c:v>
                </c:pt>
                <c:pt idx="4">
                  <c:v>0.20619999999999999</c:v>
                </c:pt>
                <c:pt idx="5">
                  <c:v>0.2</c:v>
                </c:pt>
                <c:pt idx="6">
                  <c:v>0.21879999999999999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44-674A-BCA7-208AF93D5D67}"/>
            </c:ext>
          </c:extLst>
        </c:ser>
        <c:ser>
          <c:idx val="4"/>
          <c:order val="4"/>
          <c:tx>
            <c:strRef>
              <c:f>Frage6!$H$14</c:f>
              <c:strCache>
                <c:ptCount val="1"/>
                <c:pt idx="0">
                  <c:v>Wert 5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Frage6!$A$15:$A$21</c:f>
              <c:strCache>
                <c:ptCount val="7"/>
                <c:pt idx="0">
                  <c:v>Flexibilität im Wunschdienstplan</c:v>
                </c:pt>
                <c:pt idx="1">
                  <c:v>Anerkennung von zusätzlichem Arbeitseinsatz</c:v>
                </c:pt>
                <c:pt idx="2">
                  <c:v>langfristige Dienstplanung</c:v>
                </c:pt>
                <c:pt idx="3">
                  <c:v>pünktlicher Feierabend</c:v>
                </c:pt>
                <c:pt idx="4">
                  <c:v>leistungsbezogenes Gehalt</c:v>
                </c:pt>
                <c:pt idx="5">
                  <c:v>tariflich geführte Beschäftigung</c:v>
                </c:pt>
                <c:pt idx="6">
                  <c:v>gelebte Wertschätzung</c:v>
                </c:pt>
              </c:strCache>
            </c:strRef>
          </c:cat>
          <c:val>
            <c:numRef>
              <c:f>Frage6!$H$15:$H$21</c:f>
              <c:numCache>
                <c:formatCode>0.00%</c:formatCode>
                <c:ptCount val="7"/>
                <c:pt idx="0">
                  <c:v>0.4375</c:v>
                </c:pt>
                <c:pt idx="1">
                  <c:v>0.63119999999999998</c:v>
                </c:pt>
                <c:pt idx="2">
                  <c:v>0.29380000000000001</c:v>
                </c:pt>
                <c:pt idx="3">
                  <c:v>0.35</c:v>
                </c:pt>
                <c:pt idx="4">
                  <c:v>0.56869999999999998</c:v>
                </c:pt>
                <c:pt idx="5">
                  <c:v>0.23749999999999999</c:v>
                </c:pt>
                <c:pt idx="6">
                  <c:v>0.44369999999999998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44-674A-BCA7-208AF93D5D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0438656"/>
        <c:axId val="110444544"/>
      </c:barChart>
      <c:catAx>
        <c:axId val="110438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/>
        </c:spPr>
        <c:crossAx val="110444544"/>
        <c:crosses val="autoZero"/>
        <c:auto val="1"/>
        <c:lblAlgn val="ctr"/>
        <c:lblOffset val="100"/>
        <c:noMultiLvlLbl val="0"/>
      </c:catAx>
      <c:valAx>
        <c:axId val="110444544"/>
        <c:scaling>
          <c:orientation val="minMax"/>
        </c:scaling>
        <c:delete val="0"/>
        <c:axPos val="b"/>
        <c:majorGridlines>
          <c:spPr>
            <a:ln/>
          </c:spPr>
        </c:majorGridlines>
        <c:title>
          <c:tx>
            <c:rich>
              <a:bodyPr/>
              <a:lstStyle/>
              <a:p>
                <a:r>
                  <a:rPr lang="de-DE"/>
                  <a:t>Häufigkeit in %</a:t>
                </a:r>
              </a:p>
            </c:rich>
          </c:tx>
          <c:overlay val="0"/>
        </c:title>
        <c:numFmt formatCode="0.00%" sourceLinked="1"/>
        <c:majorTickMark val="none"/>
        <c:minorTickMark val="none"/>
        <c:tickLblPos val="nextTo"/>
        <c:spPr>
          <a:ln/>
        </c:spPr>
        <c:crossAx val="110438656"/>
        <c:crosses val="autoZero"/>
        <c:crossBetween val="between"/>
      </c:valAx>
    </c:plotArea>
    <c:legend>
      <c:legendPos val="r"/>
      <c:overlay val="0"/>
      <c:spPr>
        <a:ln/>
      </c:spPr>
      <c:txPr>
        <a:bodyPr/>
        <a:lstStyle/>
        <a:p>
          <a:pPr rtl="0">
            <a:defRPr/>
          </a:pPr>
          <a:endParaRPr lang="de-DE"/>
        </a:p>
      </c:txPr>
    </c:legend>
    <c:plotVisOnly val="1"/>
    <c:dispBlanksAs val="gap"/>
    <c:showDLblsOverMax val="0"/>
  </c:chart>
  <c:spPr>
    <a:ln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Frage3!$A$9</c:f>
              <c:strCache>
                <c:ptCount val="1"/>
                <c:pt idx="0">
                  <c:v>Frage beantwortet</c:v>
                </c:pt>
              </c:strCache>
            </c:strRef>
          </c:tx>
          <c:spPr>
            <a:ln/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Frage3!$A$9:$A$10</c:f>
              <c:strCache>
                <c:ptCount val="2"/>
                <c:pt idx="0">
                  <c:v>Frage beantwortet</c:v>
                </c:pt>
                <c:pt idx="1">
                  <c:v>Frage nicht beantwortet</c:v>
                </c:pt>
              </c:strCache>
            </c:strRef>
          </c:cat>
          <c:val>
            <c:numRef>
              <c:f>Frage3!$D$9:$D$10</c:f>
              <c:numCache>
                <c:formatCode>General</c:formatCode>
                <c:ptCount val="2"/>
                <c:pt idx="0">
                  <c:v>288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F4-0543-83A5-FAD7B9A871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spPr>
    <a:ln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...wie wichtig ist mir: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1"/>
        <c:ser>
          <c:idx val="0"/>
          <c:order val="0"/>
          <c:tx>
            <c:strRef>
              <c:f>Frage7!$D$14</c:f>
              <c:strCache>
                <c:ptCount val="1"/>
                <c:pt idx="0">
                  <c:v>Wert 1</c:v>
                </c:pt>
              </c:strCache>
            </c:strRef>
          </c:tx>
          <c:spPr>
            <a:ln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Frage7!$A$15:$A$21</c:f>
              <c:strCache>
                <c:ptCount val="7"/>
                <c:pt idx="0">
                  <c:v>mein Arbeitgeber stellt sich positiv in der Öffentlichkeit dar</c:v>
                </c:pt>
                <c:pt idx="1">
                  <c:v>meine direkte Führungsperson führt nach Richtlinien und Rahmenbedingungen</c:v>
                </c:pt>
                <c:pt idx="2">
                  <c:v>meine Leitung ist stets für mich ansprechbar</c:v>
                </c:pt>
                <c:pt idx="3">
                  <c:v>mein Arbeitgeber bietet zusätzliche Leistungen an</c:v>
                </c:pt>
                <c:pt idx="4">
                  <c:v>mein Arbeitgeber fördert meine Weiterentwicklung</c:v>
                </c:pt>
                <c:pt idx="5">
                  <c:v>meine Führungsperson setzt sich für mich ein</c:v>
                </c:pt>
                <c:pt idx="6">
                  <c:v>meine Leitung behandelt alle Mitarbeiter gleich</c:v>
                </c:pt>
              </c:strCache>
            </c:strRef>
          </c:cat>
          <c:val>
            <c:numRef>
              <c:f>Frage7!$D$15:$D$21</c:f>
              <c:numCache>
                <c:formatCode>0.00%</c:formatCode>
                <c:ptCount val="7"/>
                <c:pt idx="0">
                  <c:v>5.0299999999999997E-2</c:v>
                </c:pt>
                <c:pt idx="1">
                  <c:v>8.1799999999999998E-2</c:v>
                </c:pt>
                <c:pt idx="2">
                  <c:v>6.3E-3</c:v>
                </c:pt>
                <c:pt idx="3">
                  <c:v>1.26E-2</c:v>
                </c:pt>
                <c:pt idx="4">
                  <c:v>2.52E-2</c:v>
                </c:pt>
                <c:pt idx="5">
                  <c:v>1.26E-2</c:v>
                </c:pt>
                <c:pt idx="6">
                  <c:v>0.18240000000000001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7F-0047-BB88-4BFB06A45FC8}"/>
            </c:ext>
          </c:extLst>
        </c:ser>
        <c:ser>
          <c:idx val="1"/>
          <c:order val="1"/>
          <c:tx>
            <c:strRef>
              <c:f>Frage7!$E$14</c:f>
              <c:strCache>
                <c:ptCount val="1"/>
                <c:pt idx="0">
                  <c:v>Wert 2</c:v>
                </c:pt>
              </c:strCache>
            </c:strRef>
          </c:tx>
          <c:spPr>
            <a:ln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Frage7!$A$15:$A$21</c:f>
              <c:strCache>
                <c:ptCount val="7"/>
                <c:pt idx="0">
                  <c:v>mein Arbeitgeber stellt sich positiv in der Öffentlichkeit dar</c:v>
                </c:pt>
                <c:pt idx="1">
                  <c:v>meine direkte Führungsperson führt nach Richtlinien und Rahmenbedingungen</c:v>
                </c:pt>
                <c:pt idx="2">
                  <c:v>meine Leitung ist stets für mich ansprechbar</c:v>
                </c:pt>
                <c:pt idx="3">
                  <c:v>mein Arbeitgeber bietet zusätzliche Leistungen an</c:v>
                </c:pt>
                <c:pt idx="4">
                  <c:v>mein Arbeitgeber fördert meine Weiterentwicklung</c:v>
                </c:pt>
                <c:pt idx="5">
                  <c:v>meine Führungsperson setzt sich für mich ein</c:v>
                </c:pt>
                <c:pt idx="6">
                  <c:v>meine Leitung behandelt alle Mitarbeiter gleich</c:v>
                </c:pt>
              </c:strCache>
            </c:strRef>
          </c:cat>
          <c:val>
            <c:numRef>
              <c:f>Frage7!$E$15:$E$21</c:f>
              <c:numCache>
                <c:formatCode>0.00%</c:formatCode>
                <c:ptCount val="7"/>
                <c:pt idx="0">
                  <c:v>0.15720000000000001</c:v>
                </c:pt>
                <c:pt idx="1">
                  <c:v>0.23899999999999999</c:v>
                </c:pt>
                <c:pt idx="2">
                  <c:v>0.10059999999999999</c:v>
                </c:pt>
                <c:pt idx="3">
                  <c:v>7.5499999999999998E-2</c:v>
                </c:pt>
                <c:pt idx="4">
                  <c:v>0.1069</c:v>
                </c:pt>
                <c:pt idx="5">
                  <c:v>5.0299999999999997E-2</c:v>
                </c:pt>
                <c:pt idx="6">
                  <c:v>0.20130000000000001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7F-0047-BB88-4BFB06A45FC8}"/>
            </c:ext>
          </c:extLst>
        </c:ser>
        <c:ser>
          <c:idx val="2"/>
          <c:order val="2"/>
          <c:tx>
            <c:strRef>
              <c:f>Frage7!$F$14</c:f>
              <c:strCache>
                <c:ptCount val="1"/>
                <c:pt idx="0">
                  <c:v>Wert 3</c:v>
                </c:pt>
              </c:strCache>
            </c:strRef>
          </c:tx>
          <c:spPr>
            <a:ln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Frage7!$A$15:$A$21</c:f>
              <c:strCache>
                <c:ptCount val="7"/>
                <c:pt idx="0">
                  <c:v>mein Arbeitgeber stellt sich positiv in der Öffentlichkeit dar</c:v>
                </c:pt>
                <c:pt idx="1">
                  <c:v>meine direkte Führungsperson führt nach Richtlinien und Rahmenbedingungen</c:v>
                </c:pt>
                <c:pt idx="2">
                  <c:v>meine Leitung ist stets für mich ansprechbar</c:v>
                </c:pt>
                <c:pt idx="3">
                  <c:v>mein Arbeitgeber bietet zusätzliche Leistungen an</c:v>
                </c:pt>
                <c:pt idx="4">
                  <c:v>mein Arbeitgeber fördert meine Weiterentwicklung</c:v>
                </c:pt>
                <c:pt idx="5">
                  <c:v>meine Führungsperson setzt sich für mich ein</c:v>
                </c:pt>
                <c:pt idx="6">
                  <c:v>meine Leitung behandelt alle Mitarbeiter gleich</c:v>
                </c:pt>
              </c:strCache>
            </c:strRef>
          </c:cat>
          <c:val>
            <c:numRef>
              <c:f>Frage7!$F$15:$F$21</c:f>
              <c:numCache>
                <c:formatCode>0.00%</c:formatCode>
                <c:ptCount val="7"/>
                <c:pt idx="0">
                  <c:v>0.24529999999999999</c:v>
                </c:pt>
                <c:pt idx="1">
                  <c:v>0.32700000000000001</c:v>
                </c:pt>
                <c:pt idx="2">
                  <c:v>0.20130000000000001</c:v>
                </c:pt>
                <c:pt idx="3">
                  <c:v>0.2767</c:v>
                </c:pt>
                <c:pt idx="4">
                  <c:v>0.32700000000000001</c:v>
                </c:pt>
                <c:pt idx="5">
                  <c:v>0.17610000000000001</c:v>
                </c:pt>
                <c:pt idx="6">
                  <c:v>0.17610000000000001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7F-0047-BB88-4BFB06A45FC8}"/>
            </c:ext>
          </c:extLst>
        </c:ser>
        <c:ser>
          <c:idx val="3"/>
          <c:order val="3"/>
          <c:tx>
            <c:strRef>
              <c:f>Frage7!$G$14</c:f>
              <c:strCache>
                <c:ptCount val="1"/>
                <c:pt idx="0">
                  <c:v>Wert 4</c:v>
                </c:pt>
              </c:strCache>
            </c:strRef>
          </c:tx>
          <c:spPr>
            <a:ln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Frage7!$A$15:$A$21</c:f>
              <c:strCache>
                <c:ptCount val="7"/>
                <c:pt idx="0">
                  <c:v>mein Arbeitgeber stellt sich positiv in der Öffentlichkeit dar</c:v>
                </c:pt>
                <c:pt idx="1">
                  <c:v>meine direkte Führungsperson führt nach Richtlinien und Rahmenbedingungen</c:v>
                </c:pt>
                <c:pt idx="2">
                  <c:v>meine Leitung ist stets für mich ansprechbar</c:v>
                </c:pt>
                <c:pt idx="3">
                  <c:v>mein Arbeitgeber bietet zusätzliche Leistungen an</c:v>
                </c:pt>
                <c:pt idx="4">
                  <c:v>mein Arbeitgeber fördert meine Weiterentwicklung</c:v>
                </c:pt>
                <c:pt idx="5">
                  <c:v>meine Führungsperson setzt sich für mich ein</c:v>
                </c:pt>
                <c:pt idx="6">
                  <c:v>meine Leitung behandelt alle Mitarbeiter gleich</c:v>
                </c:pt>
              </c:strCache>
            </c:strRef>
          </c:cat>
          <c:val>
            <c:numRef>
              <c:f>Frage7!$G$15:$G$21</c:f>
              <c:numCache>
                <c:formatCode>0.00%</c:formatCode>
                <c:ptCount val="7"/>
                <c:pt idx="0">
                  <c:v>0.3145</c:v>
                </c:pt>
                <c:pt idx="1">
                  <c:v>0.19500000000000001</c:v>
                </c:pt>
                <c:pt idx="2">
                  <c:v>0.28299999999999997</c:v>
                </c:pt>
                <c:pt idx="3">
                  <c:v>0.32079999999999997</c:v>
                </c:pt>
                <c:pt idx="4">
                  <c:v>0.25159999999999999</c:v>
                </c:pt>
                <c:pt idx="5">
                  <c:v>0.27039999999999997</c:v>
                </c:pt>
                <c:pt idx="6">
                  <c:v>0.1069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07F-0047-BB88-4BFB06A45FC8}"/>
            </c:ext>
          </c:extLst>
        </c:ser>
        <c:ser>
          <c:idx val="4"/>
          <c:order val="4"/>
          <c:tx>
            <c:strRef>
              <c:f>Frage7!$H$14</c:f>
              <c:strCache>
                <c:ptCount val="1"/>
                <c:pt idx="0">
                  <c:v>Wert 5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Frage7!$A$15:$A$21</c:f>
              <c:strCache>
                <c:ptCount val="7"/>
                <c:pt idx="0">
                  <c:v>mein Arbeitgeber stellt sich positiv in der Öffentlichkeit dar</c:v>
                </c:pt>
                <c:pt idx="1">
                  <c:v>meine direkte Führungsperson führt nach Richtlinien und Rahmenbedingungen</c:v>
                </c:pt>
                <c:pt idx="2">
                  <c:v>meine Leitung ist stets für mich ansprechbar</c:v>
                </c:pt>
                <c:pt idx="3">
                  <c:v>mein Arbeitgeber bietet zusätzliche Leistungen an</c:v>
                </c:pt>
                <c:pt idx="4">
                  <c:v>mein Arbeitgeber fördert meine Weiterentwicklung</c:v>
                </c:pt>
                <c:pt idx="5">
                  <c:v>meine Führungsperson setzt sich für mich ein</c:v>
                </c:pt>
                <c:pt idx="6">
                  <c:v>meine Leitung behandelt alle Mitarbeiter gleich</c:v>
                </c:pt>
              </c:strCache>
            </c:strRef>
          </c:cat>
          <c:val>
            <c:numRef>
              <c:f>Frage7!$H$15:$H$21</c:f>
              <c:numCache>
                <c:formatCode>0.00%</c:formatCode>
                <c:ptCount val="7"/>
                <c:pt idx="0">
                  <c:v>0.23269999999999999</c:v>
                </c:pt>
                <c:pt idx="1">
                  <c:v>0.15720000000000001</c:v>
                </c:pt>
                <c:pt idx="2">
                  <c:v>0.4088</c:v>
                </c:pt>
                <c:pt idx="3">
                  <c:v>0.3145</c:v>
                </c:pt>
                <c:pt idx="4">
                  <c:v>0.2893</c:v>
                </c:pt>
                <c:pt idx="5">
                  <c:v>0.49059999999999998</c:v>
                </c:pt>
                <c:pt idx="6">
                  <c:v>0.33329999999999999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07F-0047-BB88-4BFB06A45F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0438656"/>
        <c:axId val="110444544"/>
      </c:barChart>
      <c:catAx>
        <c:axId val="110438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/>
        </c:spPr>
        <c:crossAx val="110444544"/>
        <c:crosses val="autoZero"/>
        <c:auto val="1"/>
        <c:lblAlgn val="ctr"/>
        <c:lblOffset val="100"/>
        <c:noMultiLvlLbl val="0"/>
      </c:catAx>
      <c:valAx>
        <c:axId val="110444544"/>
        <c:scaling>
          <c:orientation val="minMax"/>
        </c:scaling>
        <c:delete val="0"/>
        <c:axPos val="b"/>
        <c:majorGridlines>
          <c:spPr>
            <a:ln/>
          </c:spPr>
        </c:majorGridlines>
        <c:title>
          <c:tx>
            <c:rich>
              <a:bodyPr/>
              <a:lstStyle/>
              <a:p>
                <a:r>
                  <a:rPr lang="de-DE"/>
                  <a:t>Häufigkeit in %</a:t>
                </a:r>
              </a:p>
            </c:rich>
          </c:tx>
          <c:overlay val="0"/>
        </c:title>
        <c:numFmt formatCode="0.00%" sourceLinked="1"/>
        <c:majorTickMark val="none"/>
        <c:minorTickMark val="none"/>
        <c:tickLblPos val="nextTo"/>
        <c:spPr>
          <a:ln/>
        </c:spPr>
        <c:crossAx val="110438656"/>
        <c:crosses val="autoZero"/>
        <c:crossBetween val="between"/>
      </c:valAx>
    </c:plotArea>
    <c:legend>
      <c:legendPos val="r"/>
      <c:overlay val="0"/>
      <c:spPr>
        <a:ln/>
      </c:spPr>
      <c:txPr>
        <a:bodyPr/>
        <a:lstStyle/>
        <a:p>
          <a:pPr rtl="0">
            <a:defRPr/>
          </a:pPr>
          <a:endParaRPr lang="de-DE"/>
        </a:p>
      </c:txPr>
    </c:legend>
    <c:plotVisOnly val="1"/>
    <c:dispBlanksAs val="gap"/>
    <c:showDLblsOverMax val="0"/>
  </c:chart>
  <c:spPr>
    <a:ln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Arbeiten Sie voll- oder teilzeitbeschäftigt? 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Frage3!$A$14</c:f>
              <c:strCache>
                <c:ptCount val="1"/>
                <c:pt idx="0">
                  <c:v>Optionen</c:v>
                </c:pt>
              </c:strCache>
            </c:strRef>
          </c:tx>
          <c:spPr>
            <a:ln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Frage3!$A$15:$A$17</c:f>
              <c:strCache>
                <c:ptCount val="3"/>
                <c:pt idx="0">
                  <c:v>Teilzeitbeschäftigt</c:v>
                </c:pt>
                <c:pt idx="1">
                  <c:v>Vollbeschäftigt</c:v>
                </c:pt>
                <c:pt idx="2">
                  <c:v>Geringfügig</c:v>
                </c:pt>
              </c:strCache>
            </c:strRef>
          </c:cat>
          <c:val>
            <c:numRef>
              <c:f>Frage3!$E$15:$E$17</c:f>
              <c:numCache>
                <c:formatCode>0.00%</c:formatCode>
                <c:ptCount val="3"/>
                <c:pt idx="0">
                  <c:v>0.39510000000000001</c:v>
                </c:pt>
                <c:pt idx="1">
                  <c:v>0.5988</c:v>
                </c:pt>
                <c:pt idx="2">
                  <c:v>6.1999999999999998E-3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F9-0643-AB89-0A4F2935894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0438656"/>
        <c:axId val="110444544"/>
      </c:barChart>
      <c:catAx>
        <c:axId val="11043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/>
        </c:spPr>
        <c:crossAx val="110444544"/>
        <c:crosses val="autoZero"/>
        <c:auto val="1"/>
        <c:lblAlgn val="ctr"/>
        <c:lblOffset val="100"/>
        <c:noMultiLvlLbl val="0"/>
      </c:catAx>
      <c:valAx>
        <c:axId val="110444544"/>
        <c:scaling>
          <c:orientation val="minMax"/>
        </c:scaling>
        <c:delete val="0"/>
        <c:axPos val="l"/>
        <c:majorGridlines>
          <c:spPr>
            <a:ln/>
          </c:spPr>
        </c:majorGridlines>
        <c:title>
          <c:tx>
            <c:rich>
              <a:bodyPr/>
              <a:lstStyle/>
              <a:p>
                <a:r>
                  <a:rPr lang="de-DE"/>
                  <a:t>Häufigkeit in %</a:t>
                </a:r>
              </a:p>
            </c:rich>
          </c:tx>
          <c:overlay val="0"/>
        </c:title>
        <c:numFmt formatCode="0.00%" sourceLinked="1"/>
        <c:majorTickMark val="none"/>
        <c:minorTickMark val="none"/>
        <c:tickLblPos val="nextTo"/>
        <c:spPr>
          <a:ln/>
        </c:spPr>
        <c:crossAx val="110438656"/>
        <c:crosses val="autoZero"/>
        <c:crossBetween val="between"/>
      </c:valAx>
    </c:plotArea>
    <c:plotVisOnly val="1"/>
    <c:dispBlanksAs val="gap"/>
    <c:showDLblsOverMax val="0"/>
  </c:chart>
  <c:spPr>
    <a:ln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Frage3!$A$9</c:f>
              <c:strCache>
                <c:ptCount val="1"/>
                <c:pt idx="0">
                  <c:v>Frage beantwortet</c:v>
                </c:pt>
              </c:strCache>
            </c:strRef>
          </c:tx>
          <c:spPr>
            <a:ln/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Frage3!$A$9:$A$10</c:f>
              <c:strCache>
                <c:ptCount val="2"/>
                <c:pt idx="0">
                  <c:v>Frage beantwortet</c:v>
                </c:pt>
                <c:pt idx="1">
                  <c:v>Frage nicht beantwortet</c:v>
                </c:pt>
              </c:strCache>
            </c:strRef>
          </c:cat>
          <c:val>
            <c:numRef>
              <c:f>Frage3!$D$9:$D$10</c:f>
              <c:numCache>
                <c:formatCode>General</c:formatCode>
                <c:ptCount val="2"/>
                <c:pt idx="0">
                  <c:v>288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F4-0543-83A5-FAD7B9A871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spPr>
    <a:ln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Frage3!$A$9</c:f>
              <c:strCache>
                <c:ptCount val="1"/>
                <c:pt idx="0">
                  <c:v>Frage beantwortet</c:v>
                </c:pt>
              </c:strCache>
            </c:strRef>
          </c:tx>
          <c:spPr>
            <a:ln/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Frage3!$A$9:$A$10</c:f>
              <c:strCache>
                <c:ptCount val="2"/>
                <c:pt idx="0">
                  <c:v>Frage beantwortet</c:v>
                </c:pt>
                <c:pt idx="1">
                  <c:v>Frage nicht beantwortet</c:v>
                </c:pt>
              </c:strCache>
            </c:strRef>
          </c:cat>
          <c:val>
            <c:numRef>
              <c:f>Frage3!$D$9:$D$10</c:f>
              <c:numCache>
                <c:formatCode>General</c:formatCode>
                <c:ptCount val="2"/>
                <c:pt idx="0">
                  <c:v>288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F4-0543-83A5-FAD7B9A871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spPr>
    <a:ln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Sind Sie in einer Klinik beschäftigt, in einer Zeitarbeitsfirma oder machen Sie etwas ganz anderes? </a:t>
            </a:r>
          </a:p>
        </c:rich>
      </c:tx>
      <c:layout>
        <c:manualLayout>
          <c:xMode val="edge"/>
          <c:yMode val="edge"/>
          <c:x val="0.12683853236671952"/>
          <c:y val="4.0660731551660473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Frage5!$A$14</c:f>
              <c:strCache>
                <c:ptCount val="1"/>
                <c:pt idx="0">
                  <c:v>Optionen</c:v>
                </c:pt>
              </c:strCache>
            </c:strRef>
          </c:tx>
          <c:spPr>
            <a:ln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Frage5!$A$15:$A$17</c:f>
              <c:strCache>
                <c:ptCount val="3"/>
                <c:pt idx="0">
                  <c:v>...in einer Klinik</c:v>
                </c:pt>
                <c:pt idx="1">
                  <c:v>...bei einer Zeitarbeitsfirma</c:v>
                </c:pt>
                <c:pt idx="2">
                  <c:v>...ganz was anderes</c:v>
                </c:pt>
              </c:strCache>
            </c:strRef>
          </c:cat>
          <c:val>
            <c:numRef>
              <c:f>Frage5!$E$15:$E$17</c:f>
              <c:numCache>
                <c:formatCode>0.00%</c:formatCode>
                <c:ptCount val="3"/>
                <c:pt idx="0">
                  <c:v>0.72840000000000005</c:v>
                </c:pt>
                <c:pt idx="1">
                  <c:v>0.26540000000000002</c:v>
                </c:pt>
                <c:pt idx="2">
                  <c:v>6.1999999999999998E-3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B3-2F4D-A8DF-5ADAFE2EB83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0438656"/>
        <c:axId val="110444544"/>
      </c:barChart>
      <c:catAx>
        <c:axId val="11043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/>
        </c:spPr>
        <c:crossAx val="110444544"/>
        <c:crosses val="autoZero"/>
        <c:auto val="1"/>
        <c:lblAlgn val="ctr"/>
        <c:lblOffset val="100"/>
        <c:noMultiLvlLbl val="0"/>
      </c:catAx>
      <c:valAx>
        <c:axId val="110444544"/>
        <c:scaling>
          <c:orientation val="minMax"/>
        </c:scaling>
        <c:delete val="0"/>
        <c:axPos val="l"/>
        <c:majorGridlines>
          <c:spPr>
            <a:ln/>
          </c:spPr>
        </c:majorGridlines>
        <c:title>
          <c:tx>
            <c:rich>
              <a:bodyPr/>
              <a:lstStyle/>
              <a:p>
                <a:r>
                  <a:rPr lang="de-DE"/>
                  <a:t>Häufigkeit in %</a:t>
                </a:r>
              </a:p>
            </c:rich>
          </c:tx>
          <c:overlay val="0"/>
        </c:title>
        <c:numFmt formatCode="0.00%" sourceLinked="1"/>
        <c:majorTickMark val="none"/>
        <c:minorTickMark val="none"/>
        <c:tickLblPos val="nextTo"/>
        <c:spPr>
          <a:ln/>
        </c:spPr>
        <c:crossAx val="110438656"/>
        <c:crosses val="autoZero"/>
        <c:crossBetween val="between"/>
      </c:valAx>
    </c:plotArea>
    <c:legend>
      <c:legendPos val="r"/>
      <c:overlay val="0"/>
      <c:spPr>
        <a:ln/>
      </c:spPr>
      <c:txPr>
        <a:bodyPr/>
        <a:lstStyle/>
        <a:p>
          <a:pPr rtl="0">
            <a:defRPr/>
          </a:pPr>
          <a:endParaRPr lang="de-DE"/>
        </a:p>
      </c:txPr>
    </c:legend>
    <c:plotVisOnly val="1"/>
    <c:dispBlanksAs val="gap"/>
    <c:showDLblsOverMax val="0"/>
  </c:chart>
  <c:spPr>
    <a:ln/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1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89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5/15/24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8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2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5/15/24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5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58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5/15/24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7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5/15/24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4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5/15/24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15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6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7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5/15/24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83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697" r:id="rId10"/>
    <p:sldLayoutId id="214748369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24.xml"/><Relationship Id="rId7" Type="http://schemas.openxmlformats.org/officeDocument/2006/relationships/image" Target="../media/image2.png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29.xml"/><Relationship Id="rId7" Type="http://schemas.openxmlformats.org/officeDocument/2006/relationships/image" Target="../media/image2.png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31.xml"/><Relationship Id="rId4" Type="http://schemas.openxmlformats.org/officeDocument/2006/relationships/tags" Target="../tags/tag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34.xml"/><Relationship Id="rId7" Type="http://schemas.openxmlformats.org/officeDocument/2006/relationships/image" Target="../media/image2.png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39.xml"/><Relationship Id="rId7" Type="http://schemas.openxmlformats.org/officeDocument/2006/relationships/image" Target="../media/image2.png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41.xml"/><Relationship Id="rId4" Type="http://schemas.openxmlformats.org/officeDocument/2006/relationships/tags" Target="../tags/tag4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44.xml"/><Relationship Id="rId7" Type="http://schemas.openxmlformats.org/officeDocument/2006/relationships/image" Target="../media/image2.png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49.xml"/><Relationship Id="rId7" Type="http://schemas.openxmlformats.org/officeDocument/2006/relationships/image" Target="../media/image2.png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51.xml"/><Relationship Id="rId4" Type="http://schemas.openxmlformats.org/officeDocument/2006/relationships/tags" Target="../tags/tag5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4.xml"/><Relationship Id="rId7" Type="http://schemas.openxmlformats.org/officeDocument/2006/relationships/image" Target="../media/image2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9.xml"/><Relationship Id="rId7" Type="http://schemas.openxmlformats.org/officeDocument/2006/relationships/image" Target="../media/image2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14.xml"/><Relationship Id="rId7" Type="http://schemas.openxmlformats.org/officeDocument/2006/relationships/image" Target="../media/image2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19.xml"/><Relationship Id="rId7" Type="http://schemas.openxmlformats.org/officeDocument/2006/relationships/image" Target="../media/image2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3B6DAC6-0186-4D62-AD69-90B9C0411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4" name="Picture 3" descr="Wolkige Ölmalerei-Kunst">
            <a:extLst>
              <a:ext uri="{FF2B5EF4-FFF2-40B4-BE49-F238E27FC236}">
                <a16:creationId xmlns:a16="http://schemas.microsoft.com/office/drawing/2014/main" id="{C899A1D7-A47E-B35B-D136-A2E545D727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246" r="-1" b="462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F36EEF80-D590-3216-3446-2B7259FEA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086" y="3510095"/>
            <a:ext cx="9994373" cy="2226244"/>
          </a:xfrm>
        </p:spPr>
        <p:txBody>
          <a:bodyPr anchor="t">
            <a:normAutofit fontScale="90000"/>
          </a:bodyPr>
          <a:lstStyle/>
          <a:p>
            <a:r>
              <a:rPr lang="de-DE" sz="6000" b="1" u="sng" dirty="0"/>
              <a:t>Flucht aus dem Krankenhaus</a:t>
            </a:r>
            <a:br>
              <a:rPr lang="de-DE" dirty="0"/>
            </a:br>
            <a:br>
              <a:rPr lang="de-DE" dirty="0"/>
            </a:br>
            <a:r>
              <a:rPr lang="de-DE" sz="3200" dirty="0"/>
              <a:t>Sönke Tretow, MSc</a:t>
            </a:r>
            <a:br>
              <a:rPr lang="de-DE" sz="3200" dirty="0"/>
            </a:br>
            <a:r>
              <a:rPr lang="de-DE" sz="3200" dirty="0"/>
              <a:t>8. VOPMÖ-Kongress 15./16. Mai 2024</a:t>
            </a:r>
            <a:br>
              <a:rPr lang="de-DE" sz="3200" dirty="0"/>
            </a:br>
            <a:r>
              <a:rPr lang="de-DE" sz="3200" dirty="0"/>
              <a:t>Mondsee, Österreich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DC12010-5B05-612C-09E4-8FDBB216F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6949" y="725466"/>
            <a:ext cx="7974719" cy="2713192"/>
          </a:xfrm>
        </p:spPr>
        <p:txBody>
          <a:bodyPr anchor="b">
            <a:normAutofit/>
          </a:bodyPr>
          <a:lstStyle/>
          <a:p>
            <a:r>
              <a:rPr lang="de-DE" b="1" dirty="0"/>
              <a:t>Was können Kliniken tun, um als Arbeitgeber interessant zu sein?</a:t>
            </a:r>
          </a:p>
        </p:txBody>
      </p: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905012" y="-284145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12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ADCD5656-A3B1-AB87-7C8E-4DA0CA204575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F30AF345-B967-D361-3B2D-A22C88C17C12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8B6AB7F3-D02A-347F-E7E4-73AB0C25877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>
                <a:solidFill>
                  <a:srgbClr val="5B5B5B"/>
                </a:solidFill>
              </a:rPr>
              <a:t>Sind Sie personell verantwortlich für...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8751BDC-D2F5-D506-D6FC-B9DBF4DCB21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300" b="1">
                <a:solidFill>
                  <a:srgbClr val="5B5B5B"/>
                </a:solidFill>
              </a:rPr>
              <a:t>ⓘ</a:t>
            </a:r>
            <a:r>
              <a:rPr lang="de-DE" sz="14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4962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CD057056-F4B6-F5A3-1F5D-3496E070B88D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8FF08170-759D-A598-4BA5-8865AB1D7172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5ECEE997-5D29-BA04-ECB3-B3059C2CB99C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>
                <a:solidFill>
                  <a:srgbClr val="5B5B5B"/>
                </a:solidFill>
              </a:rPr>
              <a:t>Sind in Ihrem Bereich Stellen unbesetzt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79CC29B-39C5-D742-17C6-D612966408E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300" b="1">
                <a:solidFill>
                  <a:srgbClr val="5B5B5B"/>
                </a:solidFill>
              </a:rPr>
              <a:t>ⓘ</a:t>
            </a:r>
            <a:r>
              <a:rPr lang="de-DE" sz="14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9194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69462-8E03-E5D3-5782-25226794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061ED-EEC8-54C9-A599-728C49FA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Was sagt denn das Personal zu Arbeitsbedingungen?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00000000-0008-0000-0200-00000104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784292"/>
              </p:ext>
            </p:extLst>
          </p:nvPr>
        </p:nvGraphicFramePr>
        <p:xfrm>
          <a:off x="4088291" y="5788025"/>
          <a:ext cx="3460750" cy="104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2">
            <a:extLst>
              <a:ext uri="{FF2B5EF4-FFF2-40B4-BE49-F238E27FC236}">
                <a16:creationId xmlns:a16="http://schemas.microsoft.com/office/drawing/2014/main" id="{00000000-0008-0000-0500-0000020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5736033"/>
              </p:ext>
            </p:extLst>
          </p:nvPr>
        </p:nvGraphicFramePr>
        <p:xfrm>
          <a:off x="1353269" y="2558062"/>
          <a:ext cx="10191750" cy="3524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9883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69462-8E03-E5D3-5782-25226794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061ED-EEC8-54C9-A599-728C49FA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Die </a:t>
            </a:r>
            <a:r>
              <a:rPr lang="de-DE" dirty="0" err="1"/>
              <a:t>Headlights</a:t>
            </a:r>
            <a:r>
              <a:rPr lang="de-DE" dirty="0"/>
              <a:t>…</a:t>
            </a:r>
          </a:p>
          <a:p>
            <a:pPr marL="0" indent="0">
              <a:buNone/>
            </a:pPr>
            <a:r>
              <a:rPr lang="de-DE" dirty="0"/>
              <a:t>	-	pünktlicher Feierabend</a:t>
            </a:r>
          </a:p>
          <a:p>
            <a:pPr marL="0" indent="0">
              <a:buNone/>
            </a:pPr>
            <a:r>
              <a:rPr lang="de-DE" dirty="0"/>
              <a:t>	-	gelebte Wertschätzung</a:t>
            </a:r>
          </a:p>
          <a:p>
            <a:pPr marL="0" indent="0">
              <a:buNone/>
            </a:pPr>
            <a:r>
              <a:rPr lang="de-DE" dirty="0"/>
              <a:t>	-	Anerkennung zusätzlicher Arbeitseinsatz</a:t>
            </a:r>
          </a:p>
          <a:p>
            <a:pPr marL="0" indent="0">
              <a:buNone/>
            </a:pPr>
            <a:r>
              <a:rPr lang="de-DE" dirty="0"/>
              <a:t>	-	Flexibilität in der Dienstplanung</a:t>
            </a:r>
          </a:p>
          <a:p>
            <a:pPr marL="0" indent="0">
              <a:buNone/>
            </a:pPr>
            <a:r>
              <a:rPr lang="de-DE" dirty="0"/>
              <a:t>	-	leistungsorientierte Bezahlung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9392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247AA0C-0077-2B2E-1039-0196749ADE8A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A64F4C6-6234-EA0D-221D-DBA605B1E9DF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E59BEEE6-F4F9-E489-BF4F-A23FBB1BA33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 dirty="0">
                <a:solidFill>
                  <a:srgbClr val="5B5B5B"/>
                </a:solidFill>
              </a:rPr>
              <a:t>Welche Einflüsse auf Arbeitsbedingungen haben Sie in Ihrer Position?
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26A26B7-8E54-75A9-7206-349D663AB00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300" b="1">
                <a:solidFill>
                  <a:srgbClr val="5B5B5B"/>
                </a:solidFill>
              </a:rPr>
              <a:t>ⓘ</a:t>
            </a:r>
            <a:r>
              <a:rPr lang="de-DE" sz="14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4427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69462-8E03-E5D3-5782-25226794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061ED-EEC8-54C9-A599-728C49FA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Was sagt denn das Personal zum Arbeitgeber?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00000000-0008-0000-0200-00000104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9314529"/>
              </p:ext>
            </p:extLst>
          </p:nvPr>
        </p:nvGraphicFramePr>
        <p:xfrm>
          <a:off x="4365625" y="5653088"/>
          <a:ext cx="3460750" cy="104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00000000-0008-0000-0600-0000020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8995410"/>
              </p:ext>
            </p:extLst>
          </p:nvPr>
        </p:nvGraphicFramePr>
        <p:xfrm>
          <a:off x="1000125" y="2239169"/>
          <a:ext cx="10191750" cy="3524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1586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69462-8E03-E5D3-5782-25226794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061ED-EEC8-54C9-A599-728C49FA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Die </a:t>
            </a:r>
            <a:r>
              <a:rPr lang="de-DE" dirty="0" err="1"/>
              <a:t>Headlights</a:t>
            </a:r>
            <a:r>
              <a:rPr lang="de-DE" dirty="0"/>
              <a:t>…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	-	Gleichbehandlung!</a:t>
            </a:r>
          </a:p>
          <a:p>
            <a:pPr marL="0" indent="0">
              <a:buNone/>
            </a:pPr>
            <a:r>
              <a:rPr lang="de-DE" dirty="0"/>
              <a:t>	-	Führungsverständnis!</a:t>
            </a:r>
          </a:p>
          <a:p>
            <a:pPr marL="0" indent="0">
              <a:buNone/>
            </a:pPr>
            <a:r>
              <a:rPr lang="de-DE" dirty="0"/>
              <a:t>	-	zusätzliche Leistungen (Betriebssport, </a:t>
            </a:r>
            <a:r>
              <a:rPr lang="de-DE" dirty="0" err="1"/>
              <a:t>Jobrad</a:t>
            </a:r>
            <a:r>
              <a:rPr lang="de-DE" dirty="0"/>
              <a:t>, </a:t>
            </a:r>
            <a:r>
              <a:rPr lang="de-DE" dirty="0" err="1"/>
              <a:t>etc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dirty="0"/>
              <a:t>	-	Aussendarstellung</a:t>
            </a:r>
          </a:p>
          <a:p>
            <a:pPr marL="0" indent="0">
              <a:buNone/>
            </a:pPr>
            <a:r>
              <a:rPr lang="de-DE" dirty="0"/>
              <a:t>	-	Mitarbeiterbindung</a:t>
            </a:r>
          </a:p>
          <a:p>
            <a:pPr marL="0" indent="0">
              <a:buNone/>
            </a:pPr>
            <a:r>
              <a:rPr lang="de-DE" dirty="0"/>
              <a:t>	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171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81C73AB-AFFB-0C24-9DFF-446C65B4F6AB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91B9353A-3F65-3A00-3DE7-838DCDF0CDCC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EBB94E38-AD78-0768-F7D0-DFD567DB1D0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>
                <a:solidFill>
                  <a:srgbClr val="5B5B5B"/>
                </a:solidFill>
              </a:rPr>
              <a:t>Welche Instrumente/Maßnahmen/Möglichkeiten brauchen Sie in Ihrer Funktion, um Führung zu stärken?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BD344D3-FD0B-B617-2AE8-E20D6BD47429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300" b="1">
                <a:solidFill>
                  <a:srgbClr val="5B5B5B"/>
                </a:solidFill>
              </a:rPr>
              <a:t>ⓘ</a:t>
            </a:r>
            <a:r>
              <a:rPr lang="de-DE" sz="14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5997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69462-8E03-E5D3-5782-25226794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061ED-EEC8-54C9-A599-728C49FA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Was sagt denn das Personal zu Arbeitszeit?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Tendenz steigend!</a:t>
            </a:r>
          </a:p>
        </p:txBody>
      </p:sp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00000000-0008-0000-0200-000002080000}"/>
              </a:ext>
            </a:extLst>
          </p:cNvPr>
          <p:cNvGraphicFramePr>
            <a:graphicFrameLocks/>
          </p:cNvGraphicFramePr>
          <p:nvPr/>
        </p:nvGraphicFramePr>
        <p:xfrm>
          <a:off x="2398144" y="2428875"/>
          <a:ext cx="5764782" cy="2988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00000000-0008-0000-0200-000001040000}"/>
              </a:ext>
            </a:extLst>
          </p:cNvPr>
          <p:cNvGraphicFramePr>
            <a:graphicFrameLocks/>
          </p:cNvGraphicFramePr>
          <p:nvPr/>
        </p:nvGraphicFramePr>
        <p:xfrm>
          <a:off x="7941154" y="4369639"/>
          <a:ext cx="3460750" cy="104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2015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69462-8E03-E5D3-5782-25226794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061ED-EEC8-54C9-A599-728C49FA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			   Arbeitszeitreduzierung…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	Probleme bei der Dienstplanung, weitere offene Stellen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				…aber auch…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	Flexibilität, </a:t>
            </a:r>
            <a:r>
              <a:rPr lang="de-DE" dirty="0" err="1"/>
              <a:t>Job-Sharing</a:t>
            </a:r>
            <a:r>
              <a:rPr lang="de-DE" dirty="0"/>
              <a:t>,  MA*innen bleiben in der Klinik</a:t>
            </a:r>
          </a:p>
        </p:txBody>
      </p:sp>
    </p:spTree>
    <p:extLst>
      <p:ext uri="{BB962C8B-B14F-4D97-AF65-F5344CB8AC3E}">
        <p14:creationId xmlns:p14="http://schemas.microsoft.com/office/powerpoint/2010/main" val="27750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D53855-F412-A6C2-E0D0-293639300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8857FF-03BB-5D65-B918-855A680E6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722932" cy="4667250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Sönke Tretow, MSc</a:t>
            </a:r>
          </a:p>
          <a:p>
            <a:r>
              <a:rPr lang="de-DE" dirty="0"/>
              <a:t>OP-Manager 				seit 2020</a:t>
            </a:r>
          </a:p>
          <a:p>
            <a:r>
              <a:rPr lang="de-DE" dirty="0"/>
              <a:t>OP-Koordinator				seit 2010</a:t>
            </a:r>
          </a:p>
          <a:p>
            <a:r>
              <a:rPr lang="de-DE" dirty="0"/>
              <a:t>OP-Fachleitung				seit 2010</a:t>
            </a:r>
          </a:p>
          <a:p>
            <a:r>
              <a:rPr lang="de-DE" dirty="0"/>
              <a:t>Berührung Zeitarbeit			seit 2008</a:t>
            </a:r>
          </a:p>
          <a:p>
            <a:r>
              <a:rPr lang="de-DE" dirty="0"/>
              <a:t>Krankenpfleger OP			seit 1997</a:t>
            </a:r>
          </a:p>
          <a:p>
            <a:r>
              <a:rPr lang="de-DE" dirty="0" err="1"/>
              <a:t>Healthcare</a:t>
            </a:r>
            <a:r>
              <a:rPr lang="de-DE" dirty="0"/>
              <a:t> Management (MSc)	seit 2022</a:t>
            </a:r>
          </a:p>
          <a:p>
            <a:pPr marL="0" indent="0">
              <a:buNone/>
            </a:pPr>
            <a:r>
              <a:rPr lang="de-DE" dirty="0"/>
              <a:t>Aktuell:</a:t>
            </a:r>
          </a:p>
          <a:p>
            <a:r>
              <a:rPr lang="de-DE" dirty="0"/>
              <a:t>Masterthesis Thema Zeitarbeit und Krankenhaus	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9225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69462-8E03-E5D3-5782-25226794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061ED-EEC8-54C9-A599-728C49FA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Was sagt denn das Personal zu Zeitarbeit </a:t>
            </a:r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00000000-0008-0000-0200-00000104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569672"/>
              </p:ext>
            </p:extLst>
          </p:nvPr>
        </p:nvGraphicFramePr>
        <p:xfrm>
          <a:off x="8451993" y="5129213"/>
          <a:ext cx="3460750" cy="104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2">
            <a:extLst>
              <a:ext uri="{FF2B5EF4-FFF2-40B4-BE49-F238E27FC236}">
                <a16:creationId xmlns:a16="http://schemas.microsoft.com/office/drawing/2014/main" id="{00000000-0008-0000-0400-0000020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4224615"/>
              </p:ext>
            </p:extLst>
          </p:nvPr>
        </p:nvGraphicFramePr>
        <p:xfrm>
          <a:off x="1415442" y="2428875"/>
          <a:ext cx="8093684" cy="3748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2455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D85CE91A-B7DD-1469-C7A3-43E72A08F280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642C489-C3C6-12A6-87D0-7E132E30F2ED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497F2338-CE7F-1622-445C-DA808A6FAFE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>
                <a:solidFill>
                  <a:srgbClr val="5B5B5B"/>
                </a:solidFill>
              </a:rPr>
              <a:t>Setzen Sie Zeitarbeiter*innen ein?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F8EF76D-E343-B4E4-3446-BBA0E79E45DC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300" b="1">
                <a:solidFill>
                  <a:srgbClr val="5B5B5B"/>
                </a:solidFill>
              </a:rPr>
              <a:t>ⓘ</a:t>
            </a:r>
            <a:r>
              <a:rPr lang="de-DE" sz="14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9005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E433DD99-3AF4-E2EB-D7D9-014FAD985ADA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F0A04C6F-F81B-5013-5A1A-8C854D9A4164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08D15B0C-C77A-C46E-1D39-50B9544CAC5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>
                <a:solidFill>
                  <a:srgbClr val="5B5B5B"/>
                </a:solidFill>
              </a:rPr>
              <a:t>Haben Sie schon mal eine*n MA*in aus der Zeitarbeit abgeworben?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9F7CC8D-6B60-2CB5-4474-7DD0FBBFFD6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300" b="1">
                <a:solidFill>
                  <a:srgbClr val="5B5B5B"/>
                </a:solidFill>
              </a:rPr>
              <a:t>ⓘ</a:t>
            </a:r>
            <a:r>
              <a:rPr lang="de-DE" sz="14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9007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69462-8E03-E5D3-5782-25226794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061ED-EEC8-54C9-A599-728C49FA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 </a:t>
            </a:r>
            <a:r>
              <a:rPr lang="de-DE" sz="3600" b="1" dirty="0"/>
              <a:t>…alle haben den Eindruck, </a:t>
            </a:r>
          </a:p>
          <a:p>
            <a:pPr marL="0" indent="0" algn="ctr">
              <a:buNone/>
            </a:pPr>
            <a:r>
              <a:rPr lang="de-DE" sz="3600" b="1" dirty="0"/>
              <a:t>dass sie sich um sich selber kümmern müssen…</a:t>
            </a:r>
          </a:p>
          <a:p>
            <a:pPr marL="0" indent="0" algn="ctr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830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69462-8E03-E5D3-5782-25226794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061ED-EEC8-54C9-A599-728C49FA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dirty="0"/>
              <a:t>Aber wenn es “bequem“ ist, </a:t>
            </a:r>
          </a:p>
          <a:p>
            <a:pPr marL="0" indent="0" algn="ctr">
              <a:buNone/>
            </a:pPr>
            <a:r>
              <a:rPr lang="de-DE" dirty="0"/>
              <a:t>muss man dann etwas ändern?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Werden wirklich alle Möglichkeiten genutzt,</a:t>
            </a:r>
          </a:p>
          <a:p>
            <a:pPr marL="0" indent="0" algn="ctr">
              <a:buNone/>
            </a:pPr>
            <a:r>
              <a:rPr lang="de-DE" dirty="0"/>
              <a:t>um es unseren Mitarbeiter*innen „nett“ zu machen?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…lasst sie damit an uns binden …</a:t>
            </a:r>
          </a:p>
        </p:txBody>
      </p:sp>
    </p:spTree>
    <p:extLst>
      <p:ext uri="{BB962C8B-B14F-4D97-AF65-F5344CB8AC3E}">
        <p14:creationId xmlns:p14="http://schemas.microsoft.com/office/powerpoint/2010/main" val="2723615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69462-8E03-E5D3-5782-25226794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061ED-EEC8-54C9-A599-728C49FA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3600" dirty="0"/>
              <a:t>Maßnahmenkatalog I</a:t>
            </a:r>
          </a:p>
          <a:p>
            <a:pPr marL="0" indent="0" algn="ctr">
              <a:buNone/>
            </a:pPr>
            <a:r>
              <a:rPr lang="de-DE" sz="1400" dirty="0"/>
              <a:t>(kein Anspruch auf Vollständigkeit und Durchführbarkeit)</a:t>
            </a:r>
            <a:endParaRPr lang="de-DE" dirty="0"/>
          </a:p>
          <a:p>
            <a:pPr marL="0" indent="0" algn="ctr">
              <a:buNone/>
            </a:pPr>
            <a:r>
              <a:rPr lang="de-DE" sz="3600" dirty="0"/>
              <a:t>Optimierung des Arbeitsumfeldes</a:t>
            </a:r>
          </a:p>
          <a:p>
            <a:pPr marL="0" indent="0" algn="ctr">
              <a:buNone/>
            </a:pPr>
            <a:r>
              <a:rPr lang="de-DE" dirty="0"/>
              <a:t>(z.B. Aufwertung Pausenraum, Essensversorgung, Ruheraum)</a:t>
            </a:r>
          </a:p>
          <a:p>
            <a:pPr marL="0" indent="0" algn="ctr">
              <a:buNone/>
            </a:pPr>
            <a:r>
              <a:rPr lang="de-DE" sz="3600" dirty="0"/>
              <a:t>Flexibilität in der Arbeitszeitplanung</a:t>
            </a:r>
          </a:p>
          <a:p>
            <a:pPr marL="0" indent="0" algn="ctr">
              <a:buNone/>
            </a:pPr>
            <a:r>
              <a:rPr lang="de-DE" dirty="0"/>
              <a:t>(z.B. Nutzung Arbeitszeitkonto, “Gleitzeit“, </a:t>
            </a:r>
            <a:r>
              <a:rPr lang="de-DE" dirty="0" err="1"/>
              <a:t>Sabatical</a:t>
            </a:r>
            <a:r>
              <a:rPr lang="de-DE" dirty="0"/>
              <a:t>)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92770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69462-8E03-E5D3-5782-25226794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061ED-EEC8-54C9-A599-728C49FA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3600" dirty="0"/>
              <a:t>Maßnahmenkatalog II</a:t>
            </a:r>
          </a:p>
          <a:p>
            <a:pPr marL="0" indent="0" algn="ctr">
              <a:buNone/>
            </a:pPr>
            <a:r>
              <a:rPr lang="de-DE" sz="1400" dirty="0"/>
              <a:t>(kein Anspruch auf Vollständigkeit und Durchführbarkeit)</a:t>
            </a:r>
            <a:endParaRPr lang="de-DE" dirty="0"/>
          </a:p>
          <a:p>
            <a:pPr marL="0" indent="0" algn="ctr">
              <a:buNone/>
            </a:pPr>
            <a:r>
              <a:rPr lang="de-DE" sz="3300" dirty="0"/>
              <a:t>Stärkung der Führungspersönlichkeiten</a:t>
            </a:r>
          </a:p>
          <a:p>
            <a:pPr marL="0" indent="0" algn="ctr">
              <a:buNone/>
            </a:pPr>
            <a:r>
              <a:rPr lang="de-DE" dirty="0"/>
              <a:t>(z.B. durch HR-Schulungen, Coaching, Reflexion)</a:t>
            </a:r>
          </a:p>
          <a:p>
            <a:pPr marL="0" indent="0" algn="ctr">
              <a:buNone/>
            </a:pPr>
            <a:r>
              <a:rPr lang="de-DE" sz="3300" dirty="0"/>
              <a:t>Förderung des Teamgedanken</a:t>
            </a:r>
          </a:p>
          <a:p>
            <a:pPr marL="0" indent="0" algn="ctr">
              <a:buNone/>
            </a:pPr>
            <a:r>
              <a:rPr lang="de-DE" sz="2600" dirty="0"/>
              <a:t>(z.B. Teambuilding, gezielte Gruppendynamik, Wertschätzung)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B596248-DEBD-E6F8-D014-2F17C3C1FE9B}"/>
              </a:ext>
            </a:extLst>
          </p:cNvPr>
          <p:cNvSpPr txBox="1"/>
          <p:nvPr/>
        </p:nvSpPr>
        <p:spPr>
          <a:xfrm>
            <a:off x="6921062" y="234906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90599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69462-8E03-E5D3-5782-25226794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061ED-EEC8-54C9-A599-728C49FA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de-DE" sz="3600" dirty="0"/>
              <a:t>Maßnahmenkatalog III</a:t>
            </a:r>
          </a:p>
          <a:p>
            <a:pPr marL="0" indent="0" algn="ctr">
              <a:buNone/>
            </a:pPr>
            <a:r>
              <a:rPr lang="de-DE" sz="1400" dirty="0"/>
              <a:t>(kein Anspruch auf Vollständigkeit und Durchführbarkeit)</a:t>
            </a:r>
            <a:endParaRPr lang="de-DE" dirty="0"/>
          </a:p>
          <a:p>
            <a:pPr marL="0" indent="0" algn="ctr">
              <a:buNone/>
            </a:pPr>
            <a:r>
              <a:rPr lang="de-DE" sz="3300" dirty="0"/>
              <a:t>Anpassung von Gehalt</a:t>
            </a:r>
            <a:endParaRPr lang="de-DE" dirty="0"/>
          </a:p>
          <a:p>
            <a:pPr marL="0" indent="0" algn="ctr">
              <a:buNone/>
            </a:pPr>
            <a:r>
              <a:rPr lang="de-DE" sz="3300" dirty="0"/>
              <a:t>Wertschätzung zusätzlicher Leistung</a:t>
            </a:r>
          </a:p>
          <a:p>
            <a:pPr marL="0" indent="0" algn="ctr">
              <a:buNone/>
            </a:pPr>
            <a:r>
              <a:rPr lang="de-DE" sz="3300" dirty="0"/>
              <a:t>Wertschätzung geringer Ausfallzeiten</a:t>
            </a:r>
          </a:p>
          <a:p>
            <a:pPr marL="0" indent="0" algn="ctr">
              <a:buNone/>
            </a:pPr>
            <a:r>
              <a:rPr lang="de-DE" sz="3300" dirty="0"/>
              <a:t>Mitarbeiterentwicklung</a:t>
            </a:r>
          </a:p>
          <a:p>
            <a:pPr marL="0" indent="0" algn="ctr">
              <a:buNone/>
            </a:pPr>
            <a:r>
              <a:rPr lang="de-DE" sz="3300" dirty="0"/>
              <a:t>Einbindung in Entscheidungen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B596248-DEBD-E6F8-D014-2F17C3C1FE9B}"/>
              </a:ext>
            </a:extLst>
          </p:cNvPr>
          <p:cNvSpPr txBox="1"/>
          <p:nvPr/>
        </p:nvSpPr>
        <p:spPr>
          <a:xfrm>
            <a:off x="6921062" y="234906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3462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69462-8E03-E5D3-5782-25226794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061ED-EEC8-54C9-A599-728C49FA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4000" b="1" dirty="0"/>
              <a:t>Vielen Dank für Ihre Aufmerksamkeit </a:t>
            </a:r>
            <a:r>
              <a:rPr lang="de-DE" sz="4000" b="1" dirty="0">
                <a:sym typeface="Wingdings" pitchFamily="2" charset="2"/>
              </a:rPr>
              <a:t></a:t>
            </a:r>
            <a:endParaRPr lang="de-DE" sz="4000" b="1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was-macht-Kliniken-als-AG-interessant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B596248-DEBD-E6F8-D014-2F17C3C1FE9B}"/>
              </a:ext>
            </a:extLst>
          </p:cNvPr>
          <p:cNvSpPr txBox="1"/>
          <p:nvPr/>
        </p:nvSpPr>
        <p:spPr>
          <a:xfrm>
            <a:off x="6921062" y="234906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7C7A97F-4D53-FF8C-2951-F1F7A68681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3332" y="3429000"/>
            <a:ext cx="2160095" cy="2160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62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CA64273-5622-1302-3EBB-97DD925CD986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972DCC33-D552-0C8B-729C-98A2346099CC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6B6B61B2-4B03-3C74-49C4-048BF7D959D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>
                <a:solidFill>
                  <a:srgbClr val="5B5B5B"/>
                </a:solidFill>
              </a:rPr>
              <a:t>Join at slido.com</a:t>
            </a:r>
            <a:br>
              <a:rPr lang="de-DE" sz="3600" b="1">
                <a:solidFill>
                  <a:srgbClr val="5B5B5B"/>
                </a:solidFill>
              </a:rPr>
            </a:br>
            <a:r>
              <a:rPr lang="de-DE" sz="3600" b="1">
                <a:solidFill>
                  <a:srgbClr val="5B5B5B"/>
                </a:solidFill>
              </a:rPr>
              <a:t>#1541317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8F417FE-57D7-B084-D275-D368D65AA61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300" b="1">
                <a:solidFill>
                  <a:srgbClr val="5B5B5B"/>
                </a:solidFill>
              </a:rPr>
              <a:t>ⓘ</a:t>
            </a:r>
            <a:r>
              <a:rPr lang="de-DE" sz="1400">
                <a:solidFill>
                  <a:srgbClr val="5B5B5B"/>
                </a:solidFill>
              </a:rPr>
              <a:t> Start presenting to display the joining instructions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9812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C4F8BC4B-C5CA-E695-020F-53FA0D31180B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E5A401FB-E470-C984-47F1-10C69C5FE15F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67E5831A-1C1A-3838-6EF4-2078AA2AF62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>
                <a:solidFill>
                  <a:srgbClr val="5B5B5B"/>
                </a:solidFill>
              </a:rPr>
              <a:t>welchen beruflichen Hintergrund haben Sie?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036AF3E-9D4B-A356-2564-4283B93028B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300" b="1">
                <a:solidFill>
                  <a:srgbClr val="5B5B5B"/>
                </a:solidFill>
              </a:rPr>
              <a:t>ⓘ</a:t>
            </a:r>
            <a:r>
              <a:rPr lang="de-DE" sz="14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500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0CABA17-1822-CCAC-F94B-44BCC5577365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5F504872-3829-0CFD-1C39-7F85CD23C396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1A7A3393-8BDE-687C-1F3D-898261F701F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>
                <a:solidFill>
                  <a:srgbClr val="5B5B5B"/>
                </a:solidFill>
              </a:rPr>
              <a:t>seid wann sind Sie im OP-Management tätig?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AFC0304-277F-6DCC-5135-065D3420B41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300" b="1">
                <a:solidFill>
                  <a:srgbClr val="5B5B5B"/>
                </a:solidFill>
              </a:rPr>
              <a:t>ⓘ</a:t>
            </a:r>
            <a:r>
              <a:rPr lang="de-DE" sz="14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2950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1C4CA23-F112-915E-0E04-E2B465FBCA95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7B543568-E60B-1A44-6C75-53D43691FD19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F637932E-8110-E02D-B4B1-DE716465AD93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b="1">
                <a:solidFill>
                  <a:srgbClr val="5B5B5B"/>
                </a:solidFill>
              </a:rPr>
              <a:t>wie viele Säle betreuen Sie?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FF9B93-B446-3006-03E2-CFF18CC3DFE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300" b="1">
                <a:solidFill>
                  <a:srgbClr val="5B5B5B"/>
                </a:solidFill>
              </a:rPr>
              <a:t>ⓘ</a:t>
            </a:r>
            <a:r>
              <a:rPr lang="de-DE" sz="14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6428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39658C-D1FB-DE59-9ECC-F7E877F63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071DCB-A722-6E68-1D9D-F0C7BC290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506" y="1825625"/>
            <a:ext cx="12066493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Zahlen, Daten, Fakten	aus Deutschland 2019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19,4 </a:t>
            </a:r>
            <a:r>
              <a:rPr lang="de-DE" dirty="0" err="1"/>
              <a:t>Mio</a:t>
            </a:r>
            <a:r>
              <a:rPr lang="de-DE" dirty="0"/>
              <a:t> </a:t>
            </a:r>
            <a:r>
              <a:rPr lang="de-DE" dirty="0" err="1"/>
              <a:t>akutmed</a:t>
            </a:r>
            <a:r>
              <a:rPr lang="de-DE" dirty="0"/>
              <a:t>. Versorgungfälle, Tendenz steigend	</a:t>
            </a:r>
          </a:p>
          <a:p>
            <a:pPr marL="0" indent="0">
              <a:buNone/>
            </a:pPr>
            <a:r>
              <a:rPr lang="de-DE" dirty="0"/>
              <a:t>458.000 MA Akutkliniken</a:t>
            </a:r>
          </a:p>
          <a:p>
            <a:pPr marL="0" indent="0">
              <a:buNone/>
            </a:pPr>
            <a:r>
              <a:rPr lang="de-DE" dirty="0"/>
              <a:t>796.000 MA stat. Pflegeeinrichtungen</a:t>
            </a:r>
          </a:p>
          <a:p>
            <a:pPr marL="0" indent="0">
              <a:buNone/>
            </a:pPr>
            <a:r>
              <a:rPr lang="de-DE" dirty="0"/>
              <a:t>422.000 MA ambulante Pflege</a:t>
            </a:r>
          </a:p>
          <a:p>
            <a:pPr marL="0" indent="0">
              <a:buNone/>
            </a:pPr>
            <a:r>
              <a:rPr lang="de-DE" dirty="0"/>
              <a:t>Unbesetzte Stellen circa 20% (abhängig von Region, Fachgebiet, </a:t>
            </a:r>
            <a:r>
              <a:rPr lang="de-DE" dirty="0" err="1"/>
              <a:t>etc</a:t>
            </a:r>
            <a:r>
              <a:rPr lang="de-DE" dirty="0"/>
              <a:t>)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0022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F7BC77-F545-543B-698D-AE01516CE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6DADC646-90F1-AF1C-B57E-7C8B0D05A5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5671" y="1386597"/>
            <a:ext cx="7799294" cy="4978728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CC0E2F19-C577-2D13-F176-3B9DC4C73B04}"/>
              </a:ext>
            </a:extLst>
          </p:cNvPr>
          <p:cNvSpPr txBox="1"/>
          <p:nvPr/>
        </p:nvSpPr>
        <p:spPr>
          <a:xfrm>
            <a:off x="2958354" y="6365325"/>
            <a:ext cx="6113928" cy="456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AT" sz="1800" i="1" dirty="0">
                <a:effectLst/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Umfrage des DKI von Mai - Juli 2021 (Zandt, 11.01.2022)</a:t>
            </a:r>
            <a:endParaRPr lang="de-DE" sz="1800" i="1" dirty="0">
              <a:effectLst/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97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69462-8E03-E5D3-5782-25226794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Flucht aus dem Krankenhaus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061ED-EEC8-54C9-A599-728C49FA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In Deutschland etwa 25.000 freie Stellen im OP</a:t>
            </a:r>
          </a:p>
          <a:p>
            <a:pPr marL="0" indent="0">
              <a:buNone/>
            </a:pPr>
            <a:r>
              <a:rPr lang="de-DE" dirty="0"/>
              <a:t>Mehr Abgänge als Zugänge trotz OTA/ATA</a:t>
            </a:r>
          </a:p>
          <a:p>
            <a:pPr marL="0" indent="0">
              <a:buNone/>
            </a:pPr>
            <a:r>
              <a:rPr lang="de-DE" dirty="0"/>
              <a:t>Geschlossene OP-Säle, abgesetzte Operationen</a:t>
            </a:r>
          </a:p>
          <a:p>
            <a:pPr marL="0" indent="0">
              <a:buNone/>
            </a:pPr>
            <a:r>
              <a:rPr lang="de-DE" dirty="0"/>
              <a:t>Überstundenkonten steigen -&gt; schlechte Laune dann auch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…wie siehts denn bei Ihnen aus?</a:t>
            </a:r>
          </a:p>
        </p:txBody>
      </p:sp>
    </p:spTree>
    <p:extLst>
      <p:ext uri="{BB962C8B-B14F-4D97-AF65-F5344CB8AC3E}">
        <p14:creationId xmlns:p14="http://schemas.microsoft.com/office/powerpoint/2010/main" val="6663248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5.0.0"/>
  <p:tag name="SLIDO_PRESENTATION_ID" val="00000000-0000-0000-0000-000000000000"/>
  <p:tag name="SLIDO_EVENT_UUID" val="096298c5-c754-404d-b8a1-64d6c54a4c6d"/>
  <p:tag name="SLIDO_EVENT_SECTION_UUID" val="9d9a3492-3a8c-4144-92ea-4343bf35e00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TYPE" val="SlidoPoll"/>
  <p:tag name="SLIDO_POLL_UUID" val="10f27110-8559-4c4e-9ebe-87496ec8b45d"/>
  <p:tag name="SLIDO_TIMELINE" val="W3sic2hvd1Jlc3VsdHMiOnRydWUsInBvbGxRdWVzdGlvblV1aWQiOiJkZmJmNzlkMy0xMGEwLTQ3MjctODZjNC03NzFhNjg1OWM1YzcifV0=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rankin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TYPE" val="SlidoPoll"/>
  <p:tag name="SLIDO_POLL_UUID" val="30343dde-3344-46fc-aa9c-5ddada15f628"/>
  <p:tag name="SLIDO_TIMELINE" val="W3sicG9sbFF1ZXN0aW9uVXVpZCI6ImIxNjI4YmMyLWQ4ODgtNDI1Ny04MzFlLWI2NzVlOTQyODU0MiIsInNob3dSZXN1bHRzIjp0cnVlfV0=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multiplechoic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TYPE" val="SlidoJoinin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TYPE" val="SlidoPoll"/>
  <p:tag name="SLIDO_POLL_UUID" val="1ccc0247-faca-4975-b7c7-3f421256af4c"/>
  <p:tag name="SLIDO_TIMELINE" val="W3sicG9sbFF1ZXN0aW9uVXVpZCI6IjExNDQ2NmM5LTgxYWQtNGJjYS04MGM5LTZkMzRmYWY3MjM2MSIsInNob3dSZXN1bHRzIjp0cnVlfV0=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rankin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TYPE" val="SlidoPoll"/>
  <p:tag name="SLIDO_POLL_UUID" val="cbbd6289-cd39-4252-8272-32f8cde01a41"/>
  <p:tag name="SLIDO_TIMELINE" val="W3sic2hvd1Jlc3VsdHMiOnRydWUsInBvbGxRdWVzdGlvblV1aWQiOiJmMDgzYTdmMi1lYWQ4LTQyMGMtOGQ0Zi02ZDYzYzc2MGNmNGEifV0=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rankin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TYPE" val="SlidoPoll"/>
  <p:tag name="SLIDO_POLL_UUID" val="d96a288d-c704-4d30-9333-092e84d5c826"/>
  <p:tag name="SLIDO_TIMELINE" val="W3sicG9sbFF1ZXN0aW9uVXVpZCI6IjI4MjRhYmZmLTc0ODYtNDQ1OS04NWI4LWMzZWJlMWEwYTZlOCIsInNob3dSZXN1bHRzIjp0cnVlfV0=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wordcloud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TYPE" val="SlidoPoll"/>
  <p:tag name="SLIDO_POLL_UUID" val="8756bd3b-76dd-4405-baf9-f608f7cd43f4"/>
  <p:tag name="SLIDO_TIMELINE" val="W3sicG9sbFF1ZXN0aW9uVXVpZCI6ImQyNDliYzRkLTI1MTItNDc1NS1iMzI4LTliZDkwMTJlZDY4ZSIsInNob3dSZXN1bHRzIjp0cnVlfV0=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wordclou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joi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TYPE" val="SlidoPoll"/>
  <p:tag name="SLIDO_POLL_UUID" val="395cb4ef-a127-4f96-8a85-36a9a5e2b347"/>
  <p:tag name="SLIDO_TIMELINE" val="W3sicG9sbFF1ZXN0aW9uVXVpZCI6IjgyOTFhNGU5LTUyOTUtNGZkMy04N2FmLTg2ODkwNDE4ODU1MCIsInNob3dSZXN1bHRzIjp0cnVlfV0=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rankin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TYPE" val="SlidoPoll"/>
  <p:tag name="SLIDO_POLL_UUID" val="37abfe67-ba41-4d4a-b2a2-457a07b6e086"/>
  <p:tag name="SLIDO_TIMELINE" val="W3sicG9sbFF1ZXN0aW9uVXVpZCI6Ijc5MTdlMTU2LTE5NTItNDI2YS05MmI2LTQ5NjY2ZDdlMGI3NCIsInNob3dSZXN1bHRzIjp0cnVlfV0=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rankin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TYPE" val="SlidoPoll"/>
  <p:tag name="SLIDO_POLL_UUID" val="29c2d50b-c7c1-4a48-b2d2-42445ee6ada5"/>
  <p:tag name="SLIDO_TIMELINE" val="W3sicG9sbFF1ZXN0aW9uVXVpZCI6ImE2NzE1ZmQxLTQwMTYtNDc4Ny05YWM0LWVhOWQ5MTNhODllYiIsInNob3dSZXN1bHRzIjp0cnVlfV0=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ranking"/>
</p:tagLst>
</file>

<file path=ppt/theme/theme1.xml><?xml version="1.0" encoding="utf-8"?>
<a:theme xmlns:a="http://schemas.openxmlformats.org/drawingml/2006/main" name="SineVTI">
  <a:themeElements>
    <a:clrScheme name="AnalogousFromDarkSeedLeftStep">
      <a:dk1>
        <a:srgbClr val="000000"/>
      </a:dk1>
      <a:lt1>
        <a:srgbClr val="FFFFFF"/>
      </a:lt1>
      <a:dk2>
        <a:srgbClr val="1C2432"/>
      </a:dk2>
      <a:lt2>
        <a:srgbClr val="F2F3F0"/>
      </a:lt2>
      <a:accent1>
        <a:srgbClr val="844BC5"/>
      </a:accent1>
      <a:accent2>
        <a:srgbClr val="4842B7"/>
      </a:accent2>
      <a:accent3>
        <a:srgbClr val="4B78C5"/>
      </a:accent3>
      <a:accent4>
        <a:srgbClr val="3999B3"/>
      </a:accent4>
      <a:accent5>
        <a:srgbClr val="49C0A8"/>
      </a:accent5>
      <a:accent6>
        <a:srgbClr val="39B368"/>
      </a:accent6>
      <a:hlink>
        <a:srgbClr val="339A97"/>
      </a:hlink>
      <a:folHlink>
        <a:srgbClr val="7F7F7F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819</Words>
  <Application>Microsoft Macintosh PowerPoint</Application>
  <PresentationFormat>Breitbild</PresentationFormat>
  <Paragraphs>147</Paragraphs>
  <Slides>28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3" baseType="lpstr">
      <vt:lpstr>Arial</vt:lpstr>
      <vt:lpstr>Avenir Next LT Pro</vt:lpstr>
      <vt:lpstr>Posterama</vt:lpstr>
      <vt:lpstr>Wingdings</vt:lpstr>
      <vt:lpstr>SineVTI</vt:lpstr>
      <vt:lpstr>Flucht aus dem Krankenhaus  Sönke Tretow, MSc 8. VOPMÖ-Kongress 15./16. Mai 2024 Mondsee, Österreich</vt:lpstr>
      <vt:lpstr>Flucht aus dem Krankenhaus</vt:lpstr>
      <vt:lpstr>PowerPoint-Präsentation</vt:lpstr>
      <vt:lpstr>PowerPoint-Präsentation</vt:lpstr>
      <vt:lpstr>PowerPoint-Präsentation</vt:lpstr>
      <vt:lpstr>PowerPoint-Präsentation</vt:lpstr>
      <vt:lpstr>Flucht aus dem Krankenhaus</vt:lpstr>
      <vt:lpstr>Flucht aus dem Krankenhaus</vt:lpstr>
      <vt:lpstr>Flucht aus dem Krankenhaus</vt:lpstr>
      <vt:lpstr>PowerPoint-Präsentation</vt:lpstr>
      <vt:lpstr>PowerPoint-Präsentation</vt:lpstr>
      <vt:lpstr>Flucht aus dem Krankenhaus</vt:lpstr>
      <vt:lpstr>Flucht aus dem Krankenhaus</vt:lpstr>
      <vt:lpstr>PowerPoint-Präsentation</vt:lpstr>
      <vt:lpstr>Flucht aus dem Krankenhaus</vt:lpstr>
      <vt:lpstr>Flucht aus dem Krankenhaus</vt:lpstr>
      <vt:lpstr>PowerPoint-Präsentation</vt:lpstr>
      <vt:lpstr>Flucht aus dem Krankenhaus</vt:lpstr>
      <vt:lpstr>Flucht aus dem Krankenhaus</vt:lpstr>
      <vt:lpstr>Flucht aus dem Krankenhaus</vt:lpstr>
      <vt:lpstr>PowerPoint-Präsentation</vt:lpstr>
      <vt:lpstr>PowerPoint-Präsentation</vt:lpstr>
      <vt:lpstr>Flucht aus dem Krankenhaus</vt:lpstr>
      <vt:lpstr>Flucht aus dem Krankenhaus</vt:lpstr>
      <vt:lpstr>Flucht aus dem Krankenhaus</vt:lpstr>
      <vt:lpstr>Flucht aus dem Krankenhaus</vt:lpstr>
      <vt:lpstr>Flucht aus dem Krankenhaus</vt:lpstr>
      <vt:lpstr>Flucht aus dem Krankenhaus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Flucht aus dem Krankenhaus  Sönke Tretow, MSc 8. VOPMÖ-Kongress 15./16. Mai 2024 Mondsee, Österreich</dc:title>
  <dc:creator>Sönke Tretow</dc:creator>
  <cp:lastModifiedBy>Sönke Tretow</cp:lastModifiedBy>
  <cp:revision>4</cp:revision>
  <dcterms:created xsi:type="dcterms:W3CDTF">2024-05-14T19:17:01Z</dcterms:created>
  <dcterms:modified xsi:type="dcterms:W3CDTF">2024-05-15T13:20:44Z</dcterms:modified>
</cp:coreProperties>
</file>